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7" r:id="rId2"/>
    <p:sldId id="288" r:id="rId3"/>
    <p:sldId id="258" r:id="rId4"/>
    <p:sldId id="261" r:id="rId5"/>
    <p:sldId id="286" r:id="rId6"/>
    <p:sldId id="259" r:id="rId7"/>
    <p:sldId id="287" r:id="rId8"/>
    <p:sldId id="260" r:id="rId9"/>
    <p:sldId id="262" r:id="rId10"/>
    <p:sldId id="265" r:id="rId11"/>
    <p:sldId id="263" r:id="rId12"/>
    <p:sldId id="274" r:id="rId13"/>
    <p:sldId id="285" r:id="rId14"/>
    <p:sldId id="271" r:id="rId15"/>
    <p:sldId id="289" r:id="rId16"/>
    <p:sldId id="270" r:id="rId17"/>
    <p:sldId id="272" r:id="rId18"/>
    <p:sldId id="281" r:id="rId19"/>
    <p:sldId id="283" r:id="rId20"/>
    <p:sldId id="275" r:id="rId21"/>
    <p:sldId id="276" r:id="rId22"/>
    <p:sldId id="277" r:id="rId23"/>
    <p:sldId id="278"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CF8A15-5C8C-49F2-8E07-2B385B4EDBBF}"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55F22503-3D32-4496-977E-7421428EC7A1}">
      <dgm:prSet/>
      <dgm:spPr/>
      <dgm:t>
        <a:bodyPr/>
        <a:lstStyle/>
        <a:p>
          <a:r>
            <a:rPr lang="en-IN"/>
            <a:t>Introduction</a:t>
          </a:r>
          <a:endParaRPr lang="en-US"/>
        </a:p>
      </dgm:t>
    </dgm:pt>
    <dgm:pt modelId="{39C1C0FE-C98A-443A-A305-D62ED2AD0E95}" type="parTrans" cxnId="{A47D729F-0431-4656-844E-D20FCFD62290}">
      <dgm:prSet/>
      <dgm:spPr/>
      <dgm:t>
        <a:bodyPr/>
        <a:lstStyle/>
        <a:p>
          <a:endParaRPr lang="en-US"/>
        </a:p>
      </dgm:t>
    </dgm:pt>
    <dgm:pt modelId="{B84EB52B-E440-41CD-996F-5276FCE33336}" type="sibTrans" cxnId="{A47D729F-0431-4656-844E-D20FCFD62290}">
      <dgm:prSet/>
      <dgm:spPr/>
      <dgm:t>
        <a:bodyPr/>
        <a:lstStyle/>
        <a:p>
          <a:endParaRPr lang="en-US"/>
        </a:p>
      </dgm:t>
    </dgm:pt>
    <dgm:pt modelId="{DF96A00E-66E8-458C-BA55-FF083B9CBAD0}">
      <dgm:prSet/>
      <dgm:spPr/>
      <dgm:t>
        <a:bodyPr/>
        <a:lstStyle/>
        <a:p>
          <a:r>
            <a:rPr lang="en-IN" dirty="0"/>
            <a:t>Problem Statement</a:t>
          </a:r>
          <a:endParaRPr lang="en-US" dirty="0"/>
        </a:p>
      </dgm:t>
    </dgm:pt>
    <dgm:pt modelId="{BBF7E6A3-ACF6-4F14-957B-BFF4B23B471F}" type="parTrans" cxnId="{919D9F29-D8BA-46C6-BDDC-93456EB2F481}">
      <dgm:prSet/>
      <dgm:spPr/>
      <dgm:t>
        <a:bodyPr/>
        <a:lstStyle/>
        <a:p>
          <a:endParaRPr lang="en-US"/>
        </a:p>
      </dgm:t>
    </dgm:pt>
    <dgm:pt modelId="{8D6483A4-47F2-4415-AE01-0475D80CE46F}" type="sibTrans" cxnId="{919D9F29-D8BA-46C6-BDDC-93456EB2F481}">
      <dgm:prSet/>
      <dgm:spPr/>
      <dgm:t>
        <a:bodyPr/>
        <a:lstStyle/>
        <a:p>
          <a:endParaRPr lang="en-US"/>
        </a:p>
      </dgm:t>
    </dgm:pt>
    <dgm:pt modelId="{82BBB4DB-3001-4648-BBC7-FB842FFA134B}">
      <dgm:prSet/>
      <dgm:spPr/>
      <dgm:t>
        <a:bodyPr/>
        <a:lstStyle/>
        <a:p>
          <a:r>
            <a:rPr lang="en-IN"/>
            <a:t>Literature Review</a:t>
          </a:r>
          <a:endParaRPr lang="en-US"/>
        </a:p>
      </dgm:t>
    </dgm:pt>
    <dgm:pt modelId="{52098002-F3F8-4F65-B7B7-76C07635EAC9}" type="parTrans" cxnId="{6683F655-EC8F-4ABE-945C-3ED60D8F7C13}">
      <dgm:prSet/>
      <dgm:spPr/>
      <dgm:t>
        <a:bodyPr/>
        <a:lstStyle/>
        <a:p>
          <a:endParaRPr lang="en-US"/>
        </a:p>
      </dgm:t>
    </dgm:pt>
    <dgm:pt modelId="{76FAFEC6-536F-423C-876C-3B1C7C03D3CB}" type="sibTrans" cxnId="{6683F655-EC8F-4ABE-945C-3ED60D8F7C13}">
      <dgm:prSet/>
      <dgm:spPr/>
      <dgm:t>
        <a:bodyPr/>
        <a:lstStyle/>
        <a:p>
          <a:endParaRPr lang="en-US"/>
        </a:p>
      </dgm:t>
    </dgm:pt>
    <dgm:pt modelId="{920F2D7E-6B5F-41A1-B21D-C48C0BB9AF0D}">
      <dgm:prSet/>
      <dgm:spPr/>
      <dgm:t>
        <a:bodyPr/>
        <a:lstStyle/>
        <a:p>
          <a:r>
            <a:rPr lang="en-IN" dirty="0"/>
            <a:t>Methodology</a:t>
          </a:r>
          <a:endParaRPr lang="en-US" dirty="0"/>
        </a:p>
      </dgm:t>
    </dgm:pt>
    <dgm:pt modelId="{89C0A7A5-05F1-4640-BE46-7250F7C25A99}" type="parTrans" cxnId="{A04B0308-146A-471C-B084-3111943ACAD1}">
      <dgm:prSet/>
      <dgm:spPr/>
      <dgm:t>
        <a:bodyPr/>
        <a:lstStyle/>
        <a:p>
          <a:endParaRPr lang="en-US"/>
        </a:p>
      </dgm:t>
    </dgm:pt>
    <dgm:pt modelId="{87D9CB4D-7B04-45A7-9F4D-5E695ADBFA73}" type="sibTrans" cxnId="{A04B0308-146A-471C-B084-3111943ACAD1}">
      <dgm:prSet/>
      <dgm:spPr/>
      <dgm:t>
        <a:bodyPr/>
        <a:lstStyle/>
        <a:p>
          <a:endParaRPr lang="en-US"/>
        </a:p>
      </dgm:t>
    </dgm:pt>
    <dgm:pt modelId="{1595CA6E-11F8-4478-B768-D61482EAD580}">
      <dgm:prSet/>
      <dgm:spPr/>
      <dgm:t>
        <a:bodyPr/>
        <a:lstStyle/>
        <a:p>
          <a:r>
            <a:rPr lang="en-IN" dirty="0"/>
            <a:t>Scope for Social Problem Solution</a:t>
          </a:r>
          <a:endParaRPr lang="en-US" dirty="0"/>
        </a:p>
      </dgm:t>
    </dgm:pt>
    <dgm:pt modelId="{B4E34D72-D52D-42F8-A4B1-040D25301187}" type="parTrans" cxnId="{C4F51211-90B7-4872-86E1-E38E9C83355D}">
      <dgm:prSet/>
      <dgm:spPr/>
      <dgm:t>
        <a:bodyPr/>
        <a:lstStyle/>
        <a:p>
          <a:endParaRPr lang="en-US"/>
        </a:p>
      </dgm:t>
    </dgm:pt>
    <dgm:pt modelId="{F7F223F4-905D-404F-B9B9-8747DF44033C}" type="sibTrans" cxnId="{C4F51211-90B7-4872-86E1-E38E9C83355D}">
      <dgm:prSet/>
      <dgm:spPr/>
      <dgm:t>
        <a:bodyPr/>
        <a:lstStyle/>
        <a:p>
          <a:endParaRPr lang="en-US"/>
        </a:p>
      </dgm:t>
    </dgm:pt>
    <dgm:pt modelId="{D433B1DC-9512-4B9C-9131-99579B41C658}">
      <dgm:prSet/>
      <dgm:spPr/>
      <dgm:t>
        <a:bodyPr/>
        <a:lstStyle/>
        <a:p>
          <a:r>
            <a:rPr lang="en-US" dirty="0"/>
            <a:t>Software and Hardware Requirements</a:t>
          </a:r>
        </a:p>
      </dgm:t>
    </dgm:pt>
    <dgm:pt modelId="{243591EA-1860-460F-A308-573BC11497D9}" type="parTrans" cxnId="{8BAA09ED-BB62-4C56-8F8C-9C734322D2BF}">
      <dgm:prSet/>
      <dgm:spPr/>
      <dgm:t>
        <a:bodyPr/>
        <a:lstStyle/>
        <a:p>
          <a:endParaRPr lang="en-IN"/>
        </a:p>
      </dgm:t>
    </dgm:pt>
    <dgm:pt modelId="{7282D2DF-44E5-4C49-ABCB-D1208B4590FA}" type="sibTrans" cxnId="{8BAA09ED-BB62-4C56-8F8C-9C734322D2BF}">
      <dgm:prSet/>
      <dgm:spPr/>
      <dgm:t>
        <a:bodyPr/>
        <a:lstStyle/>
        <a:p>
          <a:endParaRPr lang="en-IN"/>
        </a:p>
      </dgm:t>
    </dgm:pt>
    <dgm:pt modelId="{41A88EB2-7368-4DE5-9B86-6562C0928A86}">
      <dgm:prSet/>
      <dgm:spPr/>
      <dgm:t>
        <a:bodyPr/>
        <a:lstStyle/>
        <a:p>
          <a:r>
            <a:rPr lang="en-IN" dirty="0"/>
            <a:t>Objective</a:t>
          </a:r>
        </a:p>
      </dgm:t>
    </dgm:pt>
    <dgm:pt modelId="{EF2A8187-45E3-4F42-8D57-69D4894B3047}" type="parTrans" cxnId="{956E116C-A22A-46C7-A7F9-93358AE3E702}">
      <dgm:prSet/>
      <dgm:spPr/>
      <dgm:t>
        <a:bodyPr/>
        <a:lstStyle/>
        <a:p>
          <a:endParaRPr lang="en-IN"/>
        </a:p>
      </dgm:t>
    </dgm:pt>
    <dgm:pt modelId="{AAE706C6-3B43-4928-B314-113071A9A452}" type="sibTrans" cxnId="{956E116C-A22A-46C7-A7F9-93358AE3E702}">
      <dgm:prSet/>
      <dgm:spPr/>
      <dgm:t>
        <a:bodyPr/>
        <a:lstStyle/>
        <a:p>
          <a:endParaRPr lang="en-IN"/>
        </a:p>
      </dgm:t>
    </dgm:pt>
    <dgm:pt modelId="{589D3003-DA9B-4F75-80A8-C6D40654E244}" type="pres">
      <dgm:prSet presAssocID="{0FCF8A15-5C8C-49F2-8E07-2B385B4EDBBF}" presName="Name0" presStyleCnt="0">
        <dgm:presLayoutVars>
          <dgm:dir/>
          <dgm:animLvl val="lvl"/>
          <dgm:resizeHandles val="exact"/>
        </dgm:presLayoutVars>
      </dgm:prSet>
      <dgm:spPr/>
    </dgm:pt>
    <dgm:pt modelId="{EFCCFFD1-F056-486B-BE08-253D62E85239}" type="pres">
      <dgm:prSet presAssocID="{55F22503-3D32-4496-977E-7421428EC7A1}" presName="linNode" presStyleCnt="0"/>
      <dgm:spPr/>
    </dgm:pt>
    <dgm:pt modelId="{F05876B6-8EE3-461C-8E92-9A20B95D4022}" type="pres">
      <dgm:prSet presAssocID="{55F22503-3D32-4496-977E-7421428EC7A1}" presName="parentText" presStyleLbl="node1" presStyleIdx="0" presStyleCnt="7">
        <dgm:presLayoutVars>
          <dgm:chMax val="1"/>
          <dgm:bulletEnabled val="1"/>
        </dgm:presLayoutVars>
      </dgm:prSet>
      <dgm:spPr/>
    </dgm:pt>
    <dgm:pt modelId="{A3A768B4-A3E1-4FD5-BB11-19C2F9ABDF06}" type="pres">
      <dgm:prSet presAssocID="{B84EB52B-E440-41CD-996F-5276FCE33336}" presName="sp" presStyleCnt="0"/>
      <dgm:spPr/>
    </dgm:pt>
    <dgm:pt modelId="{BD37B21A-52C8-4E6B-900F-A41E377DDB1A}" type="pres">
      <dgm:prSet presAssocID="{DF96A00E-66E8-458C-BA55-FF083B9CBAD0}" presName="linNode" presStyleCnt="0"/>
      <dgm:spPr/>
    </dgm:pt>
    <dgm:pt modelId="{C8F9519A-2F63-4A6A-A464-AF99AA477D46}" type="pres">
      <dgm:prSet presAssocID="{DF96A00E-66E8-458C-BA55-FF083B9CBAD0}" presName="parentText" presStyleLbl="node1" presStyleIdx="1" presStyleCnt="7">
        <dgm:presLayoutVars>
          <dgm:chMax val="1"/>
          <dgm:bulletEnabled val="1"/>
        </dgm:presLayoutVars>
      </dgm:prSet>
      <dgm:spPr/>
    </dgm:pt>
    <dgm:pt modelId="{E20E9965-C7C4-449B-B549-85859F3F0C16}" type="pres">
      <dgm:prSet presAssocID="{8D6483A4-47F2-4415-AE01-0475D80CE46F}" presName="sp" presStyleCnt="0"/>
      <dgm:spPr/>
    </dgm:pt>
    <dgm:pt modelId="{BD273668-6996-44ED-A501-806D2702812A}" type="pres">
      <dgm:prSet presAssocID="{41A88EB2-7368-4DE5-9B86-6562C0928A86}" presName="linNode" presStyleCnt="0"/>
      <dgm:spPr/>
    </dgm:pt>
    <dgm:pt modelId="{93DD2A6E-9299-40DB-AE08-9A92EAC47231}" type="pres">
      <dgm:prSet presAssocID="{41A88EB2-7368-4DE5-9B86-6562C0928A86}" presName="parentText" presStyleLbl="node1" presStyleIdx="2" presStyleCnt="7">
        <dgm:presLayoutVars>
          <dgm:chMax val="1"/>
          <dgm:bulletEnabled val="1"/>
        </dgm:presLayoutVars>
      </dgm:prSet>
      <dgm:spPr/>
    </dgm:pt>
    <dgm:pt modelId="{434FB056-6C60-4939-A7FF-35A6CB51E25A}" type="pres">
      <dgm:prSet presAssocID="{AAE706C6-3B43-4928-B314-113071A9A452}" presName="sp" presStyleCnt="0"/>
      <dgm:spPr/>
    </dgm:pt>
    <dgm:pt modelId="{1EE4E797-3584-4C67-8C38-3A3F438A0590}" type="pres">
      <dgm:prSet presAssocID="{82BBB4DB-3001-4648-BBC7-FB842FFA134B}" presName="linNode" presStyleCnt="0"/>
      <dgm:spPr/>
    </dgm:pt>
    <dgm:pt modelId="{6E158898-976D-435D-8D01-3E5BF912755F}" type="pres">
      <dgm:prSet presAssocID="{82BBB4DB-3001-4648-BBC7-FB842FFA134B}" presName="parentText" presStyleLbl="node1" presStyleIdx="3" presStyleCnt="7">
        <dgm:presLayoutVars>
          <dgm:chMax val="1"/>
          <dgm:bulletEnabled val="1"/>
        </dgm:presLayoutVars>
      </dgm:prSet>
      <dgm:spPr/>
    </dgm:pt>
    <dgm:pt modelId="{967E81CE-C1B5-49E7-AEF2-095056D5AF03}" type="pres">
      <dgm:prSet presAssocID="{76FAFEC6-536F-423C-876C-3B1C7C03D3CB}" presName="sp" presStyleCnt="0"/>
      <dgm:spPr/>
    </dgm:pt>
    <dgm:pt modelId="{4E2F56BC-FD39-432B-A8C1-DC46A89EE8DF}" type="pres">
      <dgm:prSet presAssocID="{920F2D7E-6B5F-41A1-B21D-C48C0BB9AF0D}" presName="linNode" presStyleCnt="0"/>
      <dgm:spPr/>
    </dgm:pt>
    <dgm:pt modelId="{EF66C9E4-F6AC-4DEB-8619-EC5DB7F5D2B3}" type="pres">
      <dgm:prSet presAssocID="{920F2D7E-6B5F-41A1-B21D-C48C0BB9AF0D}" presName="parentText" presStyleLbl="node1" presStyleIdx="4" presStyleCnt="7">
        <dgm:presLayoutVars>
          <dgm:chMax val="1"/>
          <dgm:bulletEnabled val="1"/>
        </dgm:presLayoutVars>
      </dgm:prSet>
      <dgm:spPr/>
    </dgm:pt>
    <dgm:pt modelId="{CE28C58C-B0BB-4F23-A9DC-7C5939DE7C67}" type="pres">
      <dgm:prSet presAssocID="{87D9CB4D-7B04-45A7-9F4D-5E695ADBFA73}" presName="sp" presStyleCnt="0"/>
      <dgm:spPr/>
    </dgm:pt>
    <dgm:pt modelId="{672BB181-B56F-4B02-9B2C-F6BAFD3751A4}" type="pres">
      <dgm:prSet presAssocID="{D433B1DC-9512-4B9C-9131-99579B41C658}" presName="linNode" presStyleCnt="0"/>
      <dgm:spPr/>
    </dgm:pt>
    <dgm:pt modelId="{BC9807DE-DA46-4C84-B8FC-D5D4CB6B494F}" type="pres">
      <dgm:prSet presAssocID="{D433B1DC-9512-4B9C-9131-99579B41C658}" presName="parentText" presStyleLbl="node1" presStyleIdx="5" presStyleCnt="7">
        <dgm:presLayoutVars>
          <dgm:chMax val="1"/>
          <dgm:bulletEnabled val="1"/>
        </dgm:presLayoutVars>
      </dgm:prSet>
      <dgm:spPr/>
    </dgm:pt>
    <dgm:pt modelId="{E5AC6487-634B-40CC-8B02-E929FE3659E7}" type="pres">
      <dgm:prSet presAssocID="{7282D2DF-44E5-4C49-ABCB-D1208B4590FA}" presName="sp" presStyleCnt="0"/>
      <dgm:spPr/>
    </dgm:pt>
    <dgm:pt modelId="{24BAE820-A940-4729-9CE0-E8D914EFB0D5}" type="pres">
      <dgm:prSet presAssocID="{1595CA6E-11F8-4478-B768-D61482EAD580}" presName="linNode" presStyleCnt="0"/>
      <dgm:spPr/>
    </dgm:pt>
    <dgm:pt modelId="{B57EADA3-FC2E-4BEF-9744-A5FA55B43FE6}" type="pres">
      <dgm:prSet presAssocID="{1595CA6E-11F8-4478-B768-D61482EAD580}" presName="parentText" presStyleLbl="node1" presStyleIdx="6" presStyleCnt="7">
        <dgm:presLayoutVars>
          <dgm:chMax val="1"/>
          <dgm:bulletEnabled val="1"/>
        </dgm:presLayoutVars>
      </dgm:prSet>
      <dgm:spPr/>
    </dgm:pt>
  </dgm:ptLst>
  <dgm:cxnLst>
    <dgm:cxn modelId="{A5043C06-EE47-47CA-9916-C3E65375E683}" type="presOf" srcId="{0FCF8A15-5C8C-49F2-8E07-2B385B4EDBBF}" destId="{589D3003-DA9B-4F75-80A8-C6D40654E244}" srcOrd="0" destOrd="0" presId="urn:microsoft.com/office/officeart/2005/8/layout/vList5"/>
    <dgm:cxn modelId="{A04B0308-146A-471C-B084-3111943ACAD1}" srcId="{0FCF8A15-5C8C-49F2-8E07-2B385B4EDBBF}" destId="{920F2D7E-6B5F-41A1-B21D-C48C0BB9AF0D}" srcOrd="4" destOrd="0" parTransId="{89C0A7A5-05F1-4640-BE46-7250F7C25A99}" sibTransId="{87D9CB4D-7B04-45A7-9F4D-5E695ADBFA73}"/>
    <dgm:cxn modelId="{C4F51211-90B7-4872-86E1-E38E9C83355D}" srcId="{0FCF8A15-5C8C-49F2-8E07-2B385B4EDBBF}" destId="{1595CA6E-11F8-4478-B768-D61482EAD580}" srcOrd="6" destOrd="0" parTransId="{B4E34D72-D52D-42F8-A4B1-040D25301187}" sibTransId="{F7F223F4-905D-404F-B9B9-8747DF44033C}"/>
    <dgm:cxn modelId="{86B13919-D485-47C8-B1BC-AA6C407D911F}" type="presOf" srcId="{82BBB4DB-3001-4648-BBC7-FB842FFA134B}" destId="{6E158898-976D-435D-8D01-3E5BF912755F}" srcOrd="0" destOrd="0" presId="urn:microsoft.com/office/officeart/2005/8/layout/vList5"/>
    <dgm:cxn modelId="{03AA8726-D09E-45A2-BD60-CE637BA074EB}" type="presOf" srcId="{D433B1DC-9512-4B9C-9131-99579B41C658}" destId="{BC9807DE-DA46-4C84-B8FC-D5D4CB6B494F}" srcOrd="0" destOrd="0" presId="urn:microsoft.com/office/officeart/2005/8/layout/vList5"/>
    <dgm:cxn modelId="{919D9F29-D8BA-46C6-BDDC-93456EB2F481}" srcId="{0FCF8A15-5C8C-49F2-8E07-2B385B4EDBBF}" destId="{DF96A00E-66E8-458C-BA55-FF083B9CBAD0}" srcOrd="1" destOrd="0" parTransId="{BBF7E6A3-ACF6-4F14-957B-BFF4B23B471F}" sibTransId="{8D6483A4-47F2-4415-AE01-0475D80CE46F}"/>
    <dgm:cxn modelId="{BAB9E42B-6781-439C-9BE0-20A429F17A47}" type="presOf" srcId="{41A88EB2-7368-4DE5-9B86-6562C0928A86}" destId="{93DD2A6E-9299-40DB-AE08-9A92EAC47231}" srcOrd="0" destOrd="0" presId="urn:microsoft.com/office/officeart/2005/8/layout/vList5"/>
    <dgm:cxn modelId="{0AC6D13B-7F51-4E54-B2F0-2ADD2C074433}" type="presOf" srcId="{55F22503-3D32-4496-977E-7421428EC7A1}" destId="{F05876B6-8EE3-461C-8E92-9A20B95D4022}" srcOrd="0" destOrd="0" presId="urn:microsoft.com/office/officeart/2005/8/layout/vList5"/>
    <dgm:cxn modelId="{6641F469-BE9F-4742-BD32-B4CC2DB57902}" type="presOf" srcId="{1595CA6E-11F8-4478-B768-D61482EAD580}" destId="{B57EADA3-FC2E-4BEF-9744-A5FA55B43FE6}" srcOrd="0" destOrd="0" presId="urn:microsoft.com/office/officeart/2005/8/layout/vList5"/>
    <dgm:cxn modelId="{956E116C-A22A-46C7-A7F9-93358AE3E702}" srcId="{0FCF8A15-5C8C-49F2-8E07-2B385B4EDBBF}" destId="{41A88EB2-7368-4DE5-9B86-6562C0928A86}" srcOrd="2" destOrd="0" parTransId="{EF2A8187-45E3-4F42-8D57-69D4894B3047}" sibTransId="{AAE706C6-3B43-4928-B314-113071A9A452}"/>
    <dgm:cxn modelId="{6683F655-EC8F-4ABE-945C-3ED60D8F7C13}" srcId="{0FCF8A15-5C8C-49F2-8E07-2B385B4EDBBF}" destId="{82BBB4DB-3001-4648-BBC7-FB842FFA134B}" srcOrd="3" destOrd="0" parTransId="{52098002-F3F8-4F65-B7B7-76C07635EAC9}" sibTransId="{76FAFEC6-536F-423C-876C-3B1C7C03D3CB}"/>
    <dgm:cxn modelId="{E48EDB7E-EBED-4DA4-8856-BEFFA4314B93}" type="presOf" srcId="{DF96A00E-66E8-458C-BA55-FF083B9CBAD0}" destId="{C8F9519A-2F63-4A6A-A464-AF99AA477D46}" srcOrd="0" destOrd="0" presId="urn:microsoft.com/office/officeart/2005/8/layout/vList5"/>
    <dgm:cxn modelId="{A47D729F-0431-4656-844E-D20FCFD62290}" srcId="{0FCF8A15-5C8C-49F2-8E07-2B385B4EDBBF}" destId="{55F22503-3D32-4496-977E-7421428EC7A1}" srcOrd="0" destOrd="0" parTransId="{39C1C0FE-C98A-443A-A305-D62ED2AD0E95}" sibTransId="{B84EB52B-E440-41CD-996F-5276FCE33336}"/>
    <dgm:cxn modelId="{FF25DFC2-01D0-415E-BC8D-BEE884812F36}" type="presOf" srcId="{920F2D7E-6B5F-41A1-B21D-C48C0BB9AF0D}" destId="{EF66C9E4-F6AC-4DEB-8619-EC5DB7F5D2B3}" srcOrd="0" destOrd="0" presId="urn:microsoft.com/office/officeart/2005/8/layout/vList5"/>
    <dgm:cxn modelId="{8BAA09ED-BB62-4C56-8F8C-9C734322D2BF}" srcId="{0FCF8A15-5C8C-49F2-8E07-2B385B4EDBBF}" destId="{D433B1DC-9512-4B9C-9131-99579B41C658}" srcOrd="5" destOrd="0" parTransId="{243591EA-1860-460F-A308-573BC11497D9}" sibTransId="{7282D2DF-44E5-4C49-ABCB-D1208B4590FA}"/>
    <dgm:cxn modelId="{9B7C3BB3-0FD8-403D-812C-C831203BEC9A}" type="presParOf" srcId="{589D3003-DA9B-4F75-80A8-C6D40654E244}" destId="{EFCCFFD1-F056-486B-BE08-253D62E85239}" srcOrd="0" destOrd="0" presId="urn:microsoft.com/office/officeart/2005/8/layout/vList5"/>
    <dgm:cxn modelId="{972093AD-8171-4AF4-9645-C622B00FBCE8}" type="presParOf" srcId="{EFCCFFD1-F056-486B-BE08-253D62E85239}" destId="{F05876B6-8EE3-461C-8E92-9A20B95D4022}" srcOrd="0" destOrd="0" presId="urn:microsoft.com/office/officeart/2005/8/layout/vList5"/>
    <dgm:cxn modelId="{B7FA81EA-C4A6-44FC-9495-7406CEEB52DA}" type="presParOf" srcId="{589D3003-DA9B-4F75-80A8-C6D40654E244}" destId="{A3A768B4-A3E1-4FD5-BB11-19C2F9ABDF06}" srcOrd="1" destOrd="0" presId="urn:microsoft.com/office/officeart/2005/8/layout/vList5"/>
    <dgm:cxn modelId="{2358C705-E88D-4EE0-BEA9-2C2F5DC30B4A}" type="presParOf" srcId="{589D3003-DA9B-4F75-80A8-C6D40654E244}" destId="{BD37B21A-52C8-4E6B-900F-A41E377DDB1A}" srcOrd="2" destOrd="0" presId="urn:microsoft.com/office/officeart/2005/8/layout/vList5"/>
    <dgm:cxn modelId="{1FB7E51E-44A8-4258-A091-60AEC8E369FB}" type="presParOf" srcId="{BD37B21A-52C8-4E6B-900F-A41E377DDB1A}" destId="{C8F9519A-2F63-4A6A-A464-AF99AA477D46}" srcOrd="0" destOrd="0" presId="urn:microsoft.com/office/officeart/2005/8/layout/vList5"/>
    <dgm:cxn modelId="{6523DB2A-434E-4740-9B77-80CE44692142}" type="presParOf" srcId="{589D3003-DA9B-4F75-80A8-C6D40654E244}" destId="{E20E9965-C7C4-449B-B549-85859F3F0C16}" srcOrd="3" destOrd="0" presId="urn:microsoft.com/office/officeart/2005/8/layout/vList5"/>
    <dgm:cxn modelId="{AB6C19F4-EE5F-4966-B796-AE197D8152BD}" type="presParOf" srcId="{589D3003-DA9B-4F75-80A8-C6D40654E244}" destId="{BD273668-6996-44ED-A501-806D2702812A}" srcOrd="4" destOrd="0" presId="urn:microsoft.com/office/officeart/2005/8/layout/vList5"/>
    <dgm:cxn modelId="{19DD94A5-C25C-4F44-9E51-ED4671AFD17F}" type="presParOf" srcId="{BD273668-6996-44ED-A501-806D2702812A}" destId="{93DD2A6E-9299-40DB-AE08-9A92EAC47231}" srcOrd="0" destOrd="0" presId="urn:microsoft.com/office/officeart/2005/8/layout/vList5"/>
    <dgm:cxn modelId="{28F8C558-33B1-4315-87D8-0254BAD81DE2}" type="presParOf" srcId="{589D3003-DA9B-4F75-80A8-C6D40654E244}" destId="{434FB056-6C60-4939-A7FF-35A6CB51E25A}" srcOrd="5" destOrd="0" presId="urn:microsoft.com/office/officeart/2005/8/layout/vList5"/>
    <dgm:cxn modelId="{B5510A11-2898-4266-957C-8321C60C9ABE}" type="presParOf" srcId="{589D3003-DA9B-4F75-80A8-C6D40654E244}" destId="{1EE4E797-3584-4C67-8C38-3A3F438A0590}" srcOrd="6" destOrd="0" presId="urn:microsoft.com/office/officeart/2005/8/layout/vList5"/>
    <dgm:cxn modelId="{79CE59DB-70C0-44FD-BFD4-765B437CF411}" type="presParOf" srcId="{1EE4E797-3584-4C67-8C38-3A3F438A0590}" destId="{6E158898-976D-435D-8D01-3E5BF912755F}" srcOrd="0" destOrd="0" presId="urn:microsoft.com/office/officeart/2005/8/layout/vList5"/>
    <dgm:cxn modelId="{DBEEA024-C769-49AA-B450-015CD3E69730}" type="presParOf" srcId="{589D3003-DA9B-4F75-80A8-C6D40654E244}" destId="{967E81CE-C1B5-49E7-AEF2-095056D5AF03}" srcOrd="7" destOrd="0" presId="urn:microsoft.com/office/officeart/2005/8/layout/vList5"/>
    <dgm:cxn modelId="{72620229-5551-4B04-9D79-D38A49B57966}" type="presParOf" srcId="{589D3003-DA9B-4F75-80A8-C6D40654E244}" destId="{4E2F56BC-FD39-432B-A8C1-DC46A89EE8DF}" srcOrd="8" destOrd="0" presId="urn:microsoft.com/office/officeart/2005/8/layout/vList5"/>
    <dgm:cxn modelId="{0F6C5C0F-7A45-4681-B682-A0542429D180}" type="presParOf" srcId="{4E2F56BC-FD39-432B-A8C1-DC46A89EE8DF}" destId="{EF66C9E4-F6AC-4DEB-8619-EC5DB7F5D2B3}" srcOrd="0" destOrd="0" presId="urn:microsoft.com/office/officeart/2005/8/layout/vList5"/>
    <dgm:cxn modelId="{9EEF738E-867C-4AEF-8950-42F8F822B6FD}" type="presParOf" srcId="{589D3003-DA9B-4F75-80A8-C6D40654E244}" destId="{CE28C58C-B0BB-4F23-A9DC-7C5939DE7C67}" srcOrd="9" destOrd="0" presId="urn:microsoft.com/office/officeart/2005/8/layout/vList5"/>
    <dgm:cxn modelId="{1F56DF96-B372-4DA9-97E7-E085DB3D997E}" type="presParOf" srcId="{589D3003-DA9B-4F75-80A8-C6D40654E244}" destId="{672BB181-B56F-4B02-9B2C-F6BAFD3751A4}" srcOrd="10" destOrd="0" presId="urn:microsoft.com/office/officeart/2005/8/layout/vList5"/>
    <dgm:cxn modelId="{92D03FF8-8ACE-434A-B3A6-9533415B299C}" type="presParOf" srcId="{672BB181-B56F-4B02-9B2C-F6BAFD3751A4}" destId="{BC9807DE-DA46-4C84-B8FC-D5D4CB6B494F}" srcOrd="0" destOrd="0" presId="urn:microsoft.com/office/officeart/2005/8/layout/vList5"/>
    <dgm:cxn modelId="{E68745F0-46BE-4BB0-B06F-F4DFFAA178BA}" type="presParOf" srcId="{589D3003-DA9B-4F75-80A8-C6D40654E244}" destId="{E5AC6487-634B-40CC-8B02-E929FE3659E7}" srcOrd="11" destOrd="0" presId="urn:microsoft.com/office/officeart/2005/8/layout/vList5"/>
    <dgm:cxn modelId="{D7D8ABF2-2683-4D4F-8DB5-7B9AC41DDD70}" type="presParOf" srcId="{589D3003-DA9B-4F75-80A8-C6D40654E244}" destId="{24BAE820-A940-4729-9CE0-E8D914EFB0D5}" srcOrd="12" destOrd="0" presId="urn:microsoft.com/office/officeart/2005/8/layout/vList5"/>
    <dgm:cxn modelId="{1E4A20C2-40BF-490A-B3C3-04CA29CEA211}" type="presParOf" srcId="{24BAE820-A940-4729-9CE0-E8D914EFB0D5}" destId="{B57EADA3-FC2E-4BEF-9744-A5FA55B43FE6}"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68959-A333-49CA-BB15-51EF945EE51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46D7DF-932E-46A5-AB4A-B38479C1CAE0}">
      <dgm:prSet/>
      <dgm:spPr/>
      <dgm:t>
        <a:bodyPr/>
        <a:lstStyle/>
        <a:p>
          <a:r>
            <a:rPr lang="en-IN"/>
            <a:t>Classify the document and recognize meaningful components from documents .</a:t>
          </a:r>
          <a:endParaRPr lang="en-US"/>
        </a:p>
      </dgm:t>
    </dgm:pt>
    <dgm:pt modelId="{72718474-6E9F-4642-A122-3A3D89ABDCE1}" type="parTrans" cxnId="{DD0D3D49-58BB-4B92-BF95-9894FB676B74}">
      <dgm:prSet/>
      <dgm:spPr/>
      <dgm:t>
        <a:bodyPr/>
        <a:lstStyle/>
        <a:p>
          <a:endParaRPr lang="en-US"/>
        </a:p>
      </dgm:t>
    </dgm:pt>
    <dgm:pt modelId="{5B7E629F-C96B-4513-9A31-0B53F0C6A83B}" type="sibTrans" cxnId="{DD0D3D49-58BB-4B92-BF95-9894FB676B74}">
      <dgm:prSet/>
      <dgm:spPr/>
      <dgm:t>
        <a:bodyPr/>
        <a:lstStyle/>
        <a:p>
          <a:endParaRPr lang="en-US"/>
        </a:p>
      </dgm:t>
    </dgm:pt>
    <dgm:pt modelId="{AAF8917B-4D01-42C0-86C6-129FAADACF69}">
      <dgm:prSet/>
      <dgm:spPr/>
      <dgm:t>
        <a:bodyPr/>
        <a:lstStyle/>
        <a:p>
          <a:r>
            <a:rPr lang="en-IN"/>
            <a:t>serve the document data to another service and store in database for future use.</a:t>
          </a:r>
          <a:endParaRPr lang="en-US"/>
        </a:p>
      </dgm:t>
    </dgm:pt>
    <dgm:pt modelId="{2AE8C84C-ACB4-446D-92B1-9B531BFCA76F}" type="parTrans" cxnId="{10C7466F-AB3D-48AC-9DFA-B51AA79F4BF9}">
      <dgm:prSet/>
      <dgm:spPr/>
      <dgm:t>
        <a:bodyPr/>
        <a:lstStyle/>
        <a:p>
          <a:endParaRPr lang="en-US"/>
        </a:p>
      </dgm:t>
    </dgm:pt>
    <dgm:pt modelId="{E73C48F3-D267-48FF-BF6D-010C7C271550}" type="sibTrans" cxnId="{10C7466F-AB3D-48AC-9DFA-B51AA79F4BF9}">
      <dgm:prSet/>
      <dgm:spPr/>
      <dgm:t>
        <a:bodyPr/>
        <a:lstStyle/>
        <a:p>
          <a:endParaRPr lang="en-US"/>
        </a:p>
      </dgm:t>
    </dgm:pt>
    <dgm:pt modelId="{CB668224-B0C7-4FC5-B80C-30080A78C373}" type="pres">
      <dgm:prSet presAssocID="{25C68959-A333-49CA-BB15-51EF945EE515}" presName="root" presStyleCnt="0">
        <dgm:presLayoutVars>
          <dgm:dir/>
          <dgm:resizeHandles val="exact"/>
        </dgm:presLayoutVars>
      </dgm:prSet>
      <dgm:spPr/>
    </dgm:pt>
    <dgm:pt modelId="{D0D8CCCE-1C36-4229-B0CB-D64CDD8A4126}" type="pres">
      <dgm:prSet presAssocID="{6546D7DF-932E-46A5-AB4A-B38479C1CAE0}" presName="compNode" presStyleCnt="0"/>
      <dgm:spPr/>
    </dgm:pt>
    <dgm:pt modelId="{AB50A7AE-3FE0-419E-87FB-2D8B27B2BF0F}" type="pres">
      <dgm:prSet presAssocID="{6546D7DF-932E-46A5-AB4A-B38479C1CA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3DF081A2-400B-495D-B7CD-E203F19721AA}" type="pres">
      <dgm:prSet presAssocID="{6546D7DF-932E-46A5-AB4A-B38479C1CAE0}" presName="spaceRect" presStyleCnt="0"/>
      <dgm:spPr/>
    </dgm:pt>
    <dgm:pt modelId="{CA6B3C3E-30B9-47B9-B314-12588CB7292F}" type="pres">
      <dgm:prSet presAssocID="{6546D7DF-932E-46A5-AB4A-B38479C1CAE0}" presName="textRect" presStyleLbl="revTx" presStyleIdx="0" presStyleCnt="2">
        <dgm:presLayoutVars>
          <dgm:chMax val="1"/>
          <dgm:chPref val="1"/>
        </dgm:presLayoutVars>
      </dgm:prSet>
      <dgm:spPr/>
    </dgm:pt>
    <dgm:pt modelId="{20FD0A5F-0748-4C37-AA18-808195BB9C8F}" type="pres">
      <dgm:prSet presAssocID="{5B7E629F-C96B-4513-9A31-0B53F0C6A83B}" presName="sibTrans" presStyleCnt="0"/>
      <dgm:spPr/>
    </dgm:pt>
    <dgm:pt modelId="{256542D2-B463-42D2-A841-F65828B74C03}" type="pres">
      <dgm:prSet presAssocID="{AAF8917B-4D01-42C0-86C6-129FAADACF69}" presName="compNode" presStyleCnt="0"/>
      <dgm:spPr/>
    </dgm:pt>
    <dgm:pt modelId="{8E2A55D5-D9C8-49C7-911C-8883703B16EB}" type="pres">
      <dgm:prSet presAssocID="{AAF8917B-4D01-42C0-86C6-129FAADACF6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27368D6-151D-49F8-811A-4C5A7B138879}" type="pres">
      <dgm:prSet presAssocID="{AAF8917B-4D01-42C0-86C6-129FAADACF69}" presName="spaceRect" presStyleCnt="0"/>
      <dgm:spPr/>
    </dgm:pt>
    <dgm:pt modelId="{371A1D55-7464-43D1-B4B5-BB88326DEC16}" type="pres">
      <dgm:prSet presAssocID="{AAF8917B-4D01-42C0-86C6-129FAADACF69}" presName="textRect" presStyleLbl="revTx" presStyleIdx="1" presStyleCnt="2">
        <dgm:presLayoutVars>
          <dgm:chMax val="1"/>
          <dgm:chPref val="1"/>
        </dgm:presLayoutVars>
      </dgm:prSet>
      <dgm:spPr/>
    </dgm:pt>
  </dgm:ptLst>
  <dgm:cxnLst>
    <dgm:cxn modelId="{C606F504-43EB-4810-B3B1-86A23616CBA8}" type="presOf" srcId="{6546D7DF-932E-46A5-AB4A-B38479C1CAE0}" destId="{CA6B3C3E-30B9-47B9-B314-12588CB7292F}" srcOrd="0" destOrd="0" presId="urn:microsoft.com/office/officeart/2018/2/layout/IconLabelList"/>
    <dgm:cxn modelId="{DD0D3D49-58BB-4B92-BF95-9894FB676B74}" srcId="{25C68959-A333-49CA-BB15-51EF945EE515}" destId="{6546D7DF-932E-46A5-AB4A-B38479C1CAE0}" srcOrd="0" destOrd="0" parTransId="{72718474-6E9F-4642-A122-3A3D89ABDCE1}" sibTransId="{5B7E629F-C96B-4513-9A31-0B53F0C6A83B}"/>
    <dgm:cxn modelId="{10C7466F-AB3D-48AC-9DFA-B51AA79F4BF9}" srcId="{25C68959-A333-49CA-BB15-51EF945EE515}" destId="{AAF8917B-4D01-42C0-86C6-129FAADACF69}" srcOrd="1" destOrd="0" parTransId="{2AE8C84C-ACB4-446D-92B1-9B531BFCA76F}" sibTransId="{E73C48F3-D267-48FF-BF6D-010C7C271550}"/>
    <dgm:cxn modelId="{D79C5AED-66A2-484F-A6A8-F23FC5ED5C86}" type="presOf" srcId="{25C68959-A333-49CA-BB15-51EF945EE515}" destId="{CB668224-B0C7-4FC5-B80C-30080A78C373}" srcOrd="0" destOrd="0" presId="urn:microsoft.com/office/officeart/2018/2/layout/IconLabelList"/>
    <dgm:cxn modelId="{10AA14FF-CBB9-4F1B-8B0A-1F6A65CC4E93}" type="presOf" srcId="{AAF8917B-4D01-42C0-86C6-129FAADACF69}" destId="{371A1D55-7464-43D1-B4B5-BB88326DEC16}" srcOrd="0" destOrd="0" presId="urn:microsoft.com/office/officeart/2018/2/layout/IconLabelList"/>
    <dgm:cxn modelId="{D216FDF6-B0E1-4AF5-BFF6-DA03A8D5452B}" type="presParOf" srcId="{CB668224-B0C7-4FC5-B80C-30080A78C373}" destId="{D0D8CCCE-1C36-4229-B0CB-D64CDD8A4126}" srcOrd="0" destOrd="0" presId="urn:microsoft.com/office/officeart/2018/2/layout/IconLabelList"/>
    <dgm:cxn modelId="{5CB04AA1-9C5A-427C-97CA-5E991D63B49C}" type="presParOf" srcId="{D0D8CCCE-1C36-4229-B0CB-D64CDD8A4126}" destId="{AB50A7AE-3FE0-419E-87FB-2D8B27B2BF0F}" srcOrd="0" destOrd="0" presId="urn:microsoft.com/office/officeart/2018/2/layout/IconLabelList"/>
    <dgm:cxn modelId="{DA11E774-FFC0-4764-A18E-AD100D62839C}" type="presParOf" srcId="{D0D8CCCE-1C36-4229-B0CB-D64CDD8A4126}" destId="{3DF081A2-400B-495D-B7CD-E203F19721AA}" srcOrd="1" destOrd="0" presId="urn:microsoft.com/office/officeart/2018/2/layout/IconLabelList"/>
    <dgm:cxn modelId="{79BAACEA-72BD-4FD4-9825-24531C953D18}" type="presParOf" srcId="{D0D8CCCE-1C36-4229-B0CB-D64CDD8A4126}" destId="{CA6B3C3E-30B9-47B9-B314-12588CB7292F}" srcOrd="2" destOrd="0" presId="urn:microsoft.com/office/officeart/2018/2/layout/IconLabelList"/>
    <dgm:cxn modelId="{B2813456-F1D0-4E53-9A45-C716CA46A31A}" type="presParOf" srcId="{CB668224-B0C7-4FC5-B80C-30080A78C373}" destId="{20FD0A5F-0748-4C37-AA18-808195BB9C8F}" srcOrd="1" destOrd="0" presId="urn:microsoft.com/office/officeart/2018/2/layout/IconLabelList"/>
    <dgm:cxn modelId="{0D18262E-5BF8-4513-B808-8B63FB965B87}" type="presParOf" srcId="{CB668224-B0C7-4FC5-B80C-30080A78C373}" destId="{256542D2-B463-42D2-A841-F65828B74C03}" srcOrd="2" destOrd="0" presId="urn:microsoft.com/office/officeart/2018/2/layout/IconLabelList"/>
    <dgm:cxn modelId="{389E31F1-B12A-42AF-8E61-8C663A68D77A}" type="presParOf" srcId="{256542D2-B463-42D2-A841-F65828B74C03}" destId="{8E2A55D5-D9C8-49C7-911C-8883703B16EB}" srcOrd="0" destOrd="0" presId="urn:microsoft.com/office/officeart/2018/2/layout/IconLabelList"/>
    <dgm:cxn modelId="{42D17530-442B-44DB-A385-4E44217A3D79}" type="presParOf" srcId="{256542D2-B463-42D2-A841-F65828B74C03}" destId="{327368D6-151D-49F8-811A-4C5A7B138879}" srcOrd="1" destOrd="0" presId="urn:microsoft.com/office/officeart/2018/2/layout/IconLabelList"/>
    <dgm:cxn modelId="{FD98FD82-DA7D-4C27-A052-ED12C5625E23}" type="presParOf" srcId="{256542D2-B463-42D2-A841-F65828B74C03}" destId="{371A1D55-7464-43D1-B4B5-BB88326DEC1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876B6-8EE3-461C-8E92-9A20B95D4022}">
      <dsp:nvSpPr>
        <dsp:cNvPr id="0" name=""/>
        <dsp:cNvSpPr/>
      </dsp:nvSpPr>
      <dsp:spPr>
        <a:xfrm>
          <a:off x="2384331" y="503"/>
          <a:ext cx="2682372" cy="8077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a:t>Introduction</a:t>
          </a:r>
          <a:endParaRPr lang="en-US" sz="2000" kern="1200"/>
        </a:p>
      </dsp:txBody>
      <dsp:txXfrm>
        <a:off x="2423764" y="39936"/>
        <a:ext cx="2603506" cy="728924"/>
      </dsp:txXfrm>
    </dsp:sp>
    <dsp:sp modelId="{C8F9519A-2F63-4A6A-A464-AF99AA477D46}">
      <dsp:nvSpPr>
        <dsp:cNvPr id="0" name=""/>
        <dsp:cNvSpPr/>
      </dsp:nvSpPr>
      <dsp:spPr>
        <a:xfrm>
          <a:off x="2384331" y="848684"/>
          <a:ext cx="2682372" cy="80779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Problem Statement</a:t>
          </a:r>
          <a:endParaRPr lang="en-US" sz="2000" kern="1200" dirty="0"/>
        </a:p>
      </dsp:txBody>
      <dsp:txXfrm>
        <a:off x="2423764" y="888117"/>
        <a:ext cx="2603506" cy="728924"/>
      </dsp:txXfrm>
    </dsp:sp>
    <dsp:sp modelId="{93DD2A6E-9299-40DB-AE08-9A92EAC47231}">
      <dsp:nvSpPr>
        <dsp:cNvPr id="0" name=""/>
        <dsp:cNvSpPr/>
      </dsp:nvSpPr>
      <dsp:spPr>
        <a:xfrm>
          <a:off x="2384331" y="1696864"/>
          <a:ext cx="2682372" cy="80779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Objective</a:t>
          </a:r>
        </a:p>
      </dsp:txBody>
      <dsp:txXfrm>
        <a:off x="2423764" y="1736297"/>
        <a:ext cx="2603506" cy="728924"/>
      </dsp:txXfrm>
    </dsp:sp>
    <dsp:sp modelId="{6E158898-976D-435D-8D01-3E5BF912755F}">
      <dsp:nvSpPr>
        <dsp:cNvPr id="0" name=""/>
        <dsp:cNvSpPr/>
      </dsp:nvSpPr>
      <dsp:spPr>
        <a:xfrm>
          <a:off x="2384331" y="2545044"/>
          <a:ext cx="2682372" cy="80779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a:t>Literature Review</a:t>
          </a:r>
          <a:endParaRPr lang="en-US" sz="2000" kern="1200"/>
        </a:p>
      </dsp:txBody>
      <dsp:txXfrm>
        <a:off x="2423764" y="2584477"/>
        <a:ext cx="2603506" cy="728924"/>
      </dsp:txXfrm>
    </dsp:sp>
    <dsp:sp modelId="{EF66C9E4-F6AC-4DEB-8619-EC5DB7F5D2B3}">
      <dsp:nvSpPr>
        <dsp:cNvPr id="0" name=""/>
        <dsp:cNvSpPr/>
      </dsp:nvSpPr>
      <dsp:spPr>
        <a:xfrm>
          <a:off x="2384331" y="3393224"/>
          <a:ext cx="2682372" cy="80779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Methodology</a:t>
          </a:r>
          <a:endParaRPr lang="en-US" sz="2000" kern="1200" dirty="0"/>
        </a:p>
      </dsp:txBody>
      <dsp:txXfrm>
        <a:off x="2423764" y="3432657"/>
        <a:ext cx="2603506" cy="728924"/>
      </dsp:txXfrm>
    </dsp:sp>
    <dsp:sp modelId="{BC9807DE-DA46-4C84-B8FC-D5D4CB6B494F}">
      <dsp:nvSpPr>
        <dsp:cNvPr id="0" name=""/>
        <dsp:cNvSpPr/>
      </dsp:nvSpPr>
      <dsp:spPr>
        <a:xfrm>
          <a:off x="2384331" y="4241405"/>
          <a:ext cx="2682372" cy="80779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Software and Hardware Requirements</a:t>
          </a:r>
        </a:p>
      </dsp:txBody>
      <dsp:txXfrm>
        <a:off x="2423764" y="4280838"/>
        <a:ext cx="2603506" cy="728924"/>
      </dsp:txXfrm>
    </dsp:sp>
    <dsp:sp modelId="{B57EADA3-FC2E-4BEF-9744-A5FA55B43FE6}">
      <dsp:nvSpPr>
        <dsp:cNvPr id="0" name=""/>
        <dsp:cNvSpPr/>
      </dsp:nvSpPr>
      <dsp:spPr>
        <a:xfrm>
          <a:off x="2384331" y="5089585"/>
          <a:ext cx="2682372" cy="80779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IN" sz="2000" kern="1200" dirty="0"/>
            <a:t>Scope for Social Problem Solution</a:t>
          </a:r>
          <a:endParaRPr lang="en-US" sz="2000" kern="1200" dirty="0"/>
        </a:p>
      </dsp:txBody>
      <dsp:txXfrm>
        <a:off x="2423764" y="5129018"/>
        <a:ext cx="2603506" cy="7289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0A7AE-3FE0-419E-87FB-2D8B27B2BF0F}">
      <dsp:nvSpPr>
        <dsp:cNvPr id="0" name=""/>
        <dsp:cNvSpPr/>
      </dsp:nvSpPr>
      <dsp:spPr>
        <a:xfrm>
          <a:off x="1519199" y="32588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6B3C3E-30B9-47B9-B314-12588CB7292F}">
      <dsp:nvSpPr>
        <dsp:cNvPr id="0" name=""/>
        <dsp:cNvSpPr/>
      </dsp:nvSpPr>
      <dsp:spPr>
        <a:xfrm>
          <a:off x="331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IN" sz="1900" kern="1200"/>
            <a:t>Classify the document and recognize meaningful components from documents .</a:t>
          </a:r>
          <a:endParaRPr lang="en-US" sz="1900" kern="1200"/>
        </a:p>
      </dsp:txBody>
      <dsp:txXfrm>
        <a:off x="331199" y="2740191"/>
        <a:ext cx="4320000" cy="720000"/>
      </dsp:txXfrm>
    </dsp:sp>
    <dsp:sp modelId="{8E2A55D5-D9C8-49C7-911C-8883703B16EB}">
      <dsp:nvSpPr>
        <dsp:cNvPr id="0" name=""/>
        <dsp:cNvSpPr/>
      </dsp:nvSpPr>
      <dsp:spPr>
        <a:xfrm>
          <a:off x="6595199" y="32588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1A1D55-7464-43D1-B4B5-BB88326DEC16}">
      <dsp:nvSpPr>
        <dsp:cNvPr id="0" name=""/>
        <dsp:cNvSpPr/>
      </dsp:nvSpPr>
      <dsp:spPr>
        <a:xfrm>
          <a:off x="5407199" y="274019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IN" sz="1900" kern="1200"/>
            <a:t>serve the document data to another service and store in database for future use.</a:t>
          </a:r>
          <a:endParaRPr lang="en-US" sz="1900" kern="1200"/>
        </a:p>
      </dsp:txBody>
      <dsp:txXfrm>
        <a:off x="5407199" y="2740191"/>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9FEBF-6173-4043-A4D6-B80527BBB515}" type="datetimeFigureOut">
              <a:rPr lang="en-IN" smtClean="0"/>
              <a:t>22-11-2021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77535-CAF2-4ED9-9F4B-BCDF18045CD1}" type="slidenum">
              <a:rPr lang="en-IN" smtClean="0"/>
              <a:t>‹#›</a:t>
            </a:fld>
            <a:endParaRPr lang="en-IN"/>
          </a:p>
        </p:txBody>
      </p:sp>
    </p:spTree>
    <p:extLst>
      <p:ext uri="{BB962C8B-B14F-4D97-AF65-F5344CB8AC3E}">
        <p14:creationId xmlns:p14="http://schemas.microsoft.com/office/powerpoint/2010/main" val="40924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a:t>
            </a:r>
          </a:p>
        </p:txBody>
      </p:sp>
      <p:sp>
        <p:nvSpPr>
          <p:cNvPr id="4" name="Slide Number Placeholder 3"/>
          <p:cNvSpPr>
            <a:spLocks noGrp="1"/>
          </p:cNvSpPr>
          <p:nvPr>
            <p:ph type="sldNum" sz="quarter" idx="5"/>
          </p:nvPr>
        </p:nvSpPr>
        <p:spPr/>
        <p:txBody>
          <a:bodyPr/>
          <a:lstStyle/>
          <a:p>
            <a:fld id="{16C77535-CAF2-4ED9-9F4B-BCDF18045CD1}" type="slidenum">
              <a:rPr lang="en-IN" smtClean="0"/>
              <a:t>3</a:t>
            </a:fld>
            <a:endParaRPr lang="en-IN"/>
          </a:p>
        </p:txBody>
      </p:sp>
    </p:spTree>
    <p:extLst>
      <p:ext uri="{BB962C8B-B14F-4D97-AF65-F5344CB8AC3E}">
        <p14:creationId xmlns:p14="http://schemas.microsoft.com/office/powerpoint/2010/main" val="192538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6C77535-CAF2-4ED9-9F4B-BCDF18045CD1}" type="slidenum">
              <a:rPr lang="en-IN" smtClean="0"/>
              <a:t>22</a:t>
            </a:fld>
            <a:endParaRPr lang="en-IN"/>
          </a:p>
        </p:txBody>
      </p:sp>
    </p:spTree>
    <p:extLst>
      <p:ext uri="{BB962C8B-B14F-4D97-AF65-F5344CB8AC3E}">
        <p14:creationId xmlns:p14="http://schemas.microsoft.com/office/powerpoint/2010/main" val="987877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BE00B2-71CC-4E2F-B11F-9BA2DC441DB9}"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D17EB-003D-48E0-86B4-1DF7D0BB44C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387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E00B2-71CC-4E2F-B11F-9BA2DC441DB9}"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273416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E00B2-71CC-4E2F-B11F-9BA2DC441DB9}"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407188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BE00B2-71CC-4E2F-B11F-9BA2DC441DB9}"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233403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BE00B2-71CC-4E2F-B11F-9BA2DC441DB9}" type="datetimeFigureOut">
              <a:rPr lang="en-IN" smtClean="0"/>
              <a:t>22-11-2021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4D17EB-003D-48E0-86B4-1DF7D0BB44C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337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BE00B2-71CC-4E2F-B11F-9BA2DC441DB9}" type="datetimeFigureOut">
              <a:rPr lang="en-IN" smtClean="0"/>
              <a:t>22-11-2021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2079518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BE00B2-71CC-4E2F-B11F-9BA2DC441DB9}" type="datetimeFigureOut">
              <a:rPr lang="en-IN" smtClean="0"/>
              <a:t>22-11-2021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4116874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BE00B2-71CC-4E2F-B11F-9BA2DC441DB9}" type="datetimeFigureOut">
              <a:rPr lang="en-IN" smtClean="0"/>
              <a:t>22-11-2021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3938849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DBE00B2-71CC-4E2F-B11F-9BA2DC441DB9}" type="datetimeFigureOut">
              <a:rPr lang="en-IN" smtClean="0"/>
              <a:t>22-11-2021</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38100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DBE00B2-71CC-4E2F-B11F-9BA2DC441DB9}" type="datetimeFigureOut">
              <a:rPr lang="en-IN" smtClean="0"/>
              <a:t>22-11-2021</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24D17EB-003D-48E0-86B4-1DF7D0BB44CE}" type="slidenum">
              <a:rPr lang="en-IN" smtClean="0"/>
              <a:t>‹#›</a:t>
            </a:fld>
            <a:endParaRPr lang="en-IN"/>
          </a:p>
        </p:txBody>
      </p:sp>
    </p:spTree>
    <p:extLst>
      <p:ext uri="{BB962C8B-B14F-4D97-AF65-F5344CB8AC3E}">
        <p14:creationId xmlns:p14="http://schemas.microsoft.com/office/powerpoint/2010/main" val="251204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BE00B2-71CC-4E2F-B11F-9BA2DC441DB9}" type="datetimeFigureOut">
              <a:rPr lang="en-IN" smtClean="0"/>
              <a:t>22-11-2021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4D17EB-003D-48E0-86B4-1DF7D0BB44CE}" type="slidenum">
              <a:rPr lang="en-IN" smtClean="0"/>
              <a:t>‹#›</a:t>
            </a:fld>
            <a:endParaRPr lang="en-IN"/>
          </a:p>
        </p:txBody>
      </p:sp>
    </p:spTree>
    <p:extLst>
      <p:ext uri="{BB962C8B-B14F-4D97-AF65-F5344CB8AC3E}">
        <p14:creationId xmlns:p14="http://schemas.microsoft.com/office/powerpoint/2010/main" val="2417201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DBE00B2-71CC-4E2F-B11F-9BA2DC441DB9}" type="datetimeFigureOut">
              <a:rPr lang="en-IN" smtClean="0"/>
              <a:t>22-11-2021</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24D17EB-003D-48E0-86B4-1DF7D0BB44C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534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static.googleusercontent.com/media/research.google.com/en/pubs/archive/33418.pdf"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sciencedirect.com/topics/computer-science/optical-character-recognition" TargetMode="Externa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hyperlink" Target="https://www.ijert.org/research/text-recognition-and-medicine-identification-by-visually-impaired-people"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stamp/stamp.jsp?tp=&amp;arnumber=9151144"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235956427_Optical_Character_Recognition_by_Open_source_OCR_Tool_Tesseract_A_Case_Study/link/00463516fa43a64739000000/download" TargetMode="External"/><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alpha val="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 name="Title 3">
            <a:extLst>
              <a:ext uri="{FF2B5EF4-FFF2-40B4-BE49-F238E27FC236}">
                <a16:creationId xmlns:a16="http://schemas.microsoft.com/office/drawing/2014/main" id="{AA0FB15F-F63C-4E09-89C5-6BF3AAC4791F}"/>
              </a:ext>
            </a:extLst>
          </p:cNvPr>
          <p:cNvSpPr>
            <a:spLocks noGrp="1"/>
          </p:cNvSpPr>
          <p:nvPr>
            <p:ph type="title"/>
          </p:nvPr>
        </p:nvSpPr>
        <p:spPr>
          <a:xfrm>
            <a:off x="167709" y="605896"/>
            <a:ext cx="3793081" cy="5646208"/>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vert="horz" lIns="91440" tIns="45720" rIns="91440" bIns="45720" rtlCol="0" anchor="ctr">
            <a:normAutofit/>
          </a:bodyPr>
          <a:lstStyle/>
          <a:p>
            <a:r>
              <a:rPr lang="en-US" b="1" dirty="0">
                <a:gradFill flip="none" rotWithShape="1">
                  <a:gsLst>
                    <a:gs pos="0">
                      <a:schemeClr val="accent1">
                        <a:lumMod val="5000"/>
                        <a:lumOff val="95000"/>
                      </a:schemeClr>
                    </a:gs>
                    <a:gs pos="55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a:outerShdw blurRad="50800" dist="50800" dir="5400000" algn="ctr" rotWithShape="0">
                    <a:schemeClr val="accent2">
                      <a:lumMod val="60000"/>
                      <a:lumOff val="40000"/>
                    </a:schemeClr>
                  </a:outerShdw>
                </a:effectLst>
              </a:rPr>
              <a:t>Document Image Analysis Using OCR</a:t>
            </a:r>
          </a:p>
        </p:txBody>
      </p:sp>
      <p:sp>
        <p:nvSpPr>
          <p:cNvPr id="21" name="Rectangle 20">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TextBox 4">
            <a:extLst>
              <a:ext uri="{FF2B5EF4-FFF2-40B4-BE49-F238E27FC236}">
                <a16:creationId xmlns:a16="http://schemas.microsoft.com/office/drawing/2014/main" id="{DDF5314D-7BC9-44A8-A6C1-CB9225EC4C29}"/>
              </a:ext>
            </a:extLst>
          </p:cNvPr>
          <p:cNvSpPr txBox="1"/>
          <p:nvPr/>
        </p:nvSpPr>
        <p:spPr>
          <a:xfrm>
            <a:off x="4742016" y="605896"/>
            <a:ext cx="6413663" cy="564620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
        <p:nvSpPr>
          <p:cNvPr id="6" name="TextBox 5">
            <a:extLst>
              <a:ext uri="{FF2B5EF4-FFF2-40B4-BE49-F238E27FC236}">
                <a16:creationId xmlns:a16="http://schemas.microsoft.com/office/drawing/2014/main" id="{2DC4E0C3-7801-4859-85F5-B66BAD20DE23}"/>
              </a:ext>
            </a:extLst>
          </p:cNvPr>
          <p:cNvSpPr txBox="1"/>
          <p:nvPr/>
        </p:nvSpPr>
        <p:spPr>
          <a:xfrm>
            <a:off x="6464935" y="4829828"/>
            <a:ext cx="6236698" cy="830997"/>
          </a:xfrm>
          <a:prstGeom prst="rect">
            <a:avLst/>
          </a:prstGeom>
          <a:noFill/>
        </p:spPr>
        <p:txBody>
          <a:bodyPr wrap="square" rtlCol="0">
            <a:spAutoFit/>
          </a:bodyPr>
          <a:lstStyle/>
          <a:p>
            <a:pPr>
              <a:spcAft>
                <a:spcPts val="600"/>
              </a:spcAft>
            </a:pPr>
            <a:r>
              <a:rPr lang="en-IN" sz="2400" dirty="0"/>
              <a:t>Project by  Rahul Agrawal[TC202] , TE-Comp , MMCOE</a:t>
            </a:r>
          </a:p>
        </p:txBody>
      </p:sp>
      <p:sp>
        <p:nvSpPr>
          <p:cNvPr id="7" name="TextBox 6">
            <a:extLst>
              <a:ext uri="{FF2B5EF4-FFF2-40B4-BE49-F238E27FC236}">
                <a16:creationId xmlns:a16="http://schemas.microsoft.com/office/drawing/2014/main" id="{F1526270-D4EF-4D44-8D02-8BFAB45B939C}"/>
              </a:ext>
            </a:extLst>
          </p:cNvPr>
          <p:cNvSpPr txBox="1"/>
          <p:nvPr/>
        </p:nvSpPr>
        <p:spPr>
          <a:xfrm>
            <a:off x="6488441" y="5583582"/>
            <a:ext cx="5354565" cy="461665"/>
          </a:xfrm>
          <a:prstGeom prst="rect">
            <a:avLst/>
          </a:prstGeom>
          <a:noFill/>
        </p:spPr>
        <p:txBody>
          <a:bodyPr wrap="square" rtlCol="0">
            <a:spAutoFit/>
          </a:bodyPr>
          <a:lstStyle/>
          <a:p>
            <a:r>
              <a:rPr lang="en-IN" sz="2400" dirty="0"/>
              <a:t>Under Guidance of  Dr. Harmeet Khanuja</a:t>
            </a:r>
          </a:p>
        </p:txBody>
      </p:sp>
      <p:pic>
        <p:nvPicPr>
          <p:cNvPr id="6146" name="Picture 2" descr="MMCOE college of Engg. - MARATHWADA MITRA MANDAL'S COLLEGE OF ENGINEERING -  PUNE Consumer Review - MouthShut.com">
            <a:extLst>
              <a:ext uri="{FF2B5EF4-FFF2-40B4-BE49-F238E27FC236}">
                <a16:creationId xmlns:a16="http://schemas.microsoft.com/office/drawing/2014/main" id="{29AAF341-C7FC-4B11-AC53-756B0DD263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3736" y="148210"/>
            <a:ext cx="1838325" cy="24860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1733B0A-7B09-43EA-A4DB-AA7053AB659B}"/>
              </a:ext>
            </a:extLst>
          </p:cNvPr>
          <p:cNvSpPr txBox="1"/>
          <p:nvPr/>
        </p:nvSpPr>
        <p:spPr>
          <a:xfrm>
            <a:off x="4378868" y="643178"/>
            <a:ext cx="5785588" cy="1384995"/>
          </a:xfrm>
          <a:prstGeom prst="rect">
            <a:avLst/>
          </a:prstGeom>
          <a:noFill/>
        </p:spPr>
        <p:txBody>
          <a:bodyPr wrap="square" rtlCol="0">
            <a:spAutoFit/>
          </a:bodyPr>
          <a:lstStyle/>
          <a:p>
            <a:r>
              <a:rPr lang="en-IN" altLang="en-US" sz="2800" b="1" dirty="0">
                <a:solidFill>
                  <a:srgbClr val="FF3333"/>
                </a:solidFill>
              </a:rPr>
              <a:t>Marathwada Mitra Mandal’s </a:t>
            </a:r>
          </a:p>
          <a:p>
            <a:r>
              <a:rPr lang="en-IN" altLang="en-US" sz="2800" b="1" dirty="0">
                <a:solidFill>
                  <a:srgbClr val="FF3333"/>
                </a:solidFill>
              </a:rPr>
              <a:t>            College of   Engineering, Pune</a:t>
            </a:r>
            <a:br>
              <a:rPr lang="en-IN" altLang="en-US" sz="2800" b="1" dirty="0"/>
            </a:br>
            <a:endParaRPr lang="en-IN" sz="2800" dirty="0"/>
          </a:p>
        </p:txBody>
      </p:sp>
    </p:spTree>
    <p:extLst>
      <p:ext uri="{BB962C8B-B14F-4D97-AF65-F5344CB8AC3E}">
        <p14:creationId xmlns:p14="http://schemas.microsoft.com/office/powerpoint/2010/main" val="635064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AF96-D8A2-44A5-BD9A-0B26CF7B974D}"/>
              </a:ext>
            </a:extLst>
          </p:cNvPr>
          <p:cNvSpPr>
            <a:spLocks noGrp="1"/>
          </p:cNvSpPr>
          <p:nvPr>
            <p:ph type="title" idx="4294967295"/>
          </p:nvPr>
        </p:nvSpPr>
        <p:spPr>
          <a:xfrm>
            <a:off x="631596" y="603316"/>
            <a:ext cx="11560404" cy="845054"/>
          </a:xfrm>
        </p:spPr>
        <p:txBody>
          <a:bodyPr>
            <a:noAutofit/>
          </a:bodyPr>
          <a:lstStyle/>
          <a:p>
            <a:pPr marL="342900" indent="-342900">
              <a:buFont typeface="Courier New" panose="02070309020205020404" pitchFamily="49" charset="0"/>
              <a:buChar char="o"/>
            </a:pPr>
            <a:r>
              <a:rPr lang="en-US" sz="2400" b="0" i="0" u="sng" strike="noStrike" dirty="0">
                <a:solidFill>
                  <a:srgbClr val="000000"/>
                </a:solidFill>
                <a:effectLst/>
                <a:latin typeface="Calibri" panose="020F0502020204030204" pitchFamily="34" charset="0"/>
              </a:rPr>
              <a:t>An Overview of the Tesseract OCR Engine</a:t>
            </a:r>
            <a:br>
              <a:rPr lang="en-US" sz="2400" b="0" i="0" u="sng" strike="noStrike" dirty="0">
                <a:solidFill>
                  <a:srgbClr val="000000"/>
                </a:solidFill>
                <a:effectLst/>
                <a:latin typeface="Calibri" panose="020F0502020204030204" pitchFamily="34" charset="0"/>
              </a:rPr>
            </a:br>
            <a:r>
              <a:rPr lang="en-US" sz="2400" b="0" i="0" strike="noStrike" dirty="0">
                <a:solidFill>
                  <a:srgbClr val="000000"/>
                </a:solidFill>
                <a:effectLst/>
                <a:latin typeface="Calibri" panose="020F0502020204030204" pitchFamily="34" charset="0"/>
              </a:rPr>
              <a:t>                                                          </a:t>
            </a:r>
            <a:endParaRPr lang="en-IN" sz="5400" dirty="0"/>
          </a:p>
        </p:txBody>
      </p:sp>
      <p:sp>
        <p:nvSpPr>
          <p:cNvPr id="3" name="TextBox 2">
            <a:extLst>
              <a:ext uri="{FF2B5EF4-FFF2-40B4-BE49-F238E27FC236}">
                <a16:creationId xmlns:a16="http://schemas.microsoft.com/office/drawing/2014/main" id="{E50E92AF-ECF0-4D97-8D75-849442874372}"/>
              </a:ext>
            </a:extLst>
          </p:cNvPr>
          <p:cNvSpPr txBox="1"/>
          <p:nvPr/>
        </p:nvSpPr>
        <p:spPr>
          <a:xfrm>
            <a:off x="4232637" y="1453928"/>
            <a:ext cx="9636701" cy="646331"/>
          </a:xfrm>
          <a:prstGeom prst="rect">
            <a:avLst/>
          </a:prstGeom>
          <a:noFill/>
        </p:spPr>
        <p:txBody>
          <a:bodyPr wrap="square" rtlCol="0">
            <a:spAutoFit/>
          </a:bodyPr>
          <a:lstStyle/>
          <a:p>
            <a:r>
              <a:rPr lang="en-IN" dirty="0"/>
              <a:t>Published in Google research by </a:t>
            </a:r>
          </a:p>
          <a:p>
            <a:r>
              <a:rPr lang="en-IN" dirty="0"/>
              <a:t>Ray Smith , developer at </a:t>
            </a:r>
            <a:r>
              <a:rPr lang="en-US" sz="1600" b="0" i="0" dirty="0">
                <a:effectLst/>
                <a:latin typeface="Roboto" panose="020B0604020202020204" pitchFamily="2" charset="0"/>
              </a:rPr>
              <a:t>Tesseract OCR engine at HPLabs Bristol for 10 years</a:t>
            </a:r>
            <a:endParaRPr lang="en-IN" dirty="0"/>
          </a:p>
        </p:txBody>
      </p:sp>
      <p:sp>
        <p:nvSpPr>
          <p:cNvPr id="4" name="TextBox 3">
            <a:extLst>
              <a:ext uri="{FF2B5EF4-FFF2-40B4-BE49-F238E27FC236}">
                <a16:creationId xmlns:a16="http://schemas.microsoft.com/office/drawing/2014/main" id="{033EB7EC-C158-4E84-B4E8-2ED8CFA4F6AB}"/>
              </a:ext>
            </a:extLst>
          </p:cNvPr>
          <p:cNvSpPr txBox="1"/>
          <p:nvPr/>
        </p:nvSpPr>
        <p:spPr>
          <a:xfrm>
            <a:off x="2564091" y="5967167"/>
            <a:ext cx="10262330" cy="369332"/>
          </a:xfrm>
          <a:prstGeom prst="rect">
            <a:avLst/>
          </a:prstGeom>
          <a:noFill/>
        </p:spPr>
        <p:txBody>
          <a:bodyPr wrap="square" rtlCol="0">
            <a:spAutoFit/>
          </a:bodyPr>
          <a:lstStyle/>
          <a:p>
            <a:r>
              <a:rPr lang="en-IN" sz="1800" b="0" i="0" u="none" strike="noStrike" dirty="0">
                <a:solidFill>
                  <a:srgbClr val="000000"/>
                </a:solidFill>
                <a:effectLst/>
                <a:latin typeface="Calibri" panose="020F0502020204030204" pitchFamily="34" charset="0"/>
                <a:hlinkClick r:id="rId3"/>
              </a:rPr>
              <a:t>https://static.googleusercontent.com/media/research.google.com/en//pubs/archive/33418.pdf</a:t>
            </a:r>
            <a:r>
              <a:rPr lang="en-IN" dirty="0">
                <a:hlinkClick r:id="rId3"/>
              </a:rPr>
              <a:t> </a:t>
            </a:r>
            <a:endParaRPr lang="en-IN" dirty="0"/>
          </a:p>
        </p:txBody>
      </p:sp>
      <p:sp>
        <p:nvSpPr>
          <p:cNvPr id="6" name="TextBox 5">
            <a:extLst>
              <a:ext uri="{FF2B5EF4-FFF2-40B4-BE49-F238E27FC236}">
                <a16:creationId xmlns:a16="http://schemas.microsoft.com/office/drawing/2014/main" id="{BC4A9CFE-D939-46BE-9557-21921F81F18D}"/>
              </a:ext>
            </a:extLst>
          </p:cNvPr>
          <p:cNvSpPr txBox="1"/>
          <p:nvPr/>
        </p:nvSpPr>
        <p:spPr>
          <a:xfrm>
            <a:off x="1052660" y="3030660"/>
            <a:ext cx="10718276" cy="1077218"/>
          </a:xfrm>
          <a:prstGeom prst="rect">
            <a:avLst/>
          </a:prstGeom>
          <a:noFill/>
        </p:spPr>
        <p:txBody>
          <a:bodyPr wrap="square" rtlCol="0">
            <a:spAutoFit/>
          </a:bodyPr>
          <a:lstStyle/>
          <a:p>
            <a:r>
              <a:rPr lang="en-IN" sz="2800" dirty="0"/>
              <a:t>Overview</a:t>
            </a:r>
          </a:p>
          <a:p>
            <a:r>
              <a:rPr lang="en-IN" dirty="0"/>
              <a:t>            1] Architecture and classification methods behind working of tesseract</a:t>
            </a:r>
          </a:p>
          <a:p>
            <a:r>
              <a:rPr lang="en-IN" dirty="0"/>
              <a:t>             2] Line and Word recognition  from images</a:t>
            </a:r>
          </a:p>
        </p:txBody>
      </p:sp>
    </p:spTree>
    <p:extLst>
      <p:ext uri="{BB962C8B-B14F-4D97-AF65-F5344CB8AC3E}">
        <p14:creationId xmlns:p14="http://schemas.microsoft.com/office/powerpoint/2010/main" val="2893238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alphaModFix amt="21000"/>
          </a:blip>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3F21FB-E4A5-4E91-8262-0108996C0AA1}"/>
              </a:ext>
            </a:extLst>
          </p:cNvPr>
          <p:cNvSpPr txBox="1"/>
          <p:nvPr/>
        </p:nvSpPr>
        <p:spPr>
          <a:xfrm>
            <a:off x="518474" y="216816"/>
            <a:ext cx="9379670" cy="523220"/>
          </a:xfrm>
          <a:prstGeom prst="rect">
            <a:avLst/>
          </a:prstGeom>
          <a:noFill/>
        </p:spPr>
        <p:txBody>
          <a:bodyPr wrap="square" rtlCol="0">
            <a:spAutoFit/>
          </a:bodyPr>
          <a:lstStyle/>
          <a:p>
            <a:r>
              <a:rPr lang="en-IN" sz="2800" b="0" i="0" u="none" strike="noStrike" dirty="0">
                <a:solidFill>
                  <a:srgbClr val="000000"/>
                </a:solidFill>
                <a:effectLst/>
                <a:latin typeface="Calibri" panose="020F0502020204030204" pitchFamily="34" charset="0"/>
              </a:rPr>
              <a:t>complate overview article on OCR by sciencedirect.com</a:t>
            </a:r>
            <a:endParaRPr lang="en-IN" sz="2800" dirty="0"/>
          </a:p>
        </p:txBody>
      </p:sp>
      <p:sp>
        <p:nvSpPr>
          <p:cNvPr id="4" name="TextBox 3">
            <a:extLst>
              <a:ext uri="{FF2B5EF4-FFF2-40B4-BE49-F238E27FC236}">
                <a16:creationId xmlns:a16="http://schemas.microsoft.com/office/drawing/2014/main" id="{B988ADA2-95D3-489C-805A-4BAF77D28738}"/>
              </a:ext>
            </a:extLst>
          </p:cNvPr>
          <p:cNvSpPr txBox="1"/>
          <p:nvPr/>
        </p:nvSpPr>
        <p:spPr>
          <a:xfrm>
            <a:off x="3921551" y="5924746"/>
            <a:ext cx="8719793" cy="369332"/>
          </a:xfrm>
          <a:prstGeom prst="rect">
            <a:avLst/>
          </a:prstGeom>
          <a:noFill/>
        </p:spPr>
        <p:txBody>
          <a:bodyPr wrap="square" rtlCol="0">
            <a:spAutoFit/>
          </a:bodyPr>
          <a:lstStyle/>
          <a:p>
            <a:r>
              <a:rPr lang="en-IN" sz="1800" b="0" i="0" u="none" strike="noStrike" dirty="0">
                <a:solidFill>
                  <a:srgbClr val="000000"/>
                </a:solidFill>
                <a:effectLst/>
                <a:latin typeface="Calibri" panose="020F0502020204030204" pitchFamily="34" charset="0"/>
                <a:hlinkClick r:id="rId3"/>
              </a:rPr>
              <a:t>https://www.sciencedirect.com/topics/computer-science/optical-character-recognition</a:t>
            </a:r>
            <a:r>
              <a:rPr lang="en-IN" dirty="0">
                <a:hlinkClick r:id="rId3"/>
              </a:rPr>
              <a:t> </a:t>
            </a:r>
            <a:endParaRPr lang="en-IN" dirty="0"/>
          </a:p>
        </p:txBody>
      </p:sp>
      <p:sp>
        <p:nvSpPr>
          <p:cNvPr id="6" name="TextBox 5">
            <a:extLst>
              <a:ext uri="{FF2B5EF4-FFF2-40B4-BE49-F238E27FC236}">
                <a16:creationId xmlns:a16="http://schemas.microsoft.com/office/drawing/2014/main" id="{B7882FB0-8FC0-4E5E-B269-83B3EE230864}"/>
              </a:ext>
            </a:extLst>
          </p:cNvPr>
          <p:cNvSpPr txBox="1"/>
          <p:nvPr/>
        </p:nvSpPr>
        <p:spPr>
          <a:xfrm>
            <a:off x="1074655" y="1164210"/>
            <a:ext cx="9049732" cy="1354217"/>
          </a:xfrm>
          <a:prstGeom prst="rect">
            <a:avLst/>
          </a:prstGeom>
          <a:noFill/>
        </p:spPr>
        <p:txBody>
          <a:bodyPr wrap="square" rtlCol="0">
            <a:spAutoFit/>
          </a:bodyPr>
          <a:lstStyle/>
          <a:p>
            <a:r>
              <a:rPr lang="en-IN" sz="2800" dirty="0"/>
              <a:t>Highlights</a:t>
            </a:r>
          </a:p>
          <a:p>
            <a:pPr marL="2571750" lvl="5" indent="-285750">
              <a:buFont typeface="Arial" panose="020B0604020202020204" pitchFamily="34" charset="0"/>
              <a:buChar char="•"/>
            </a:pPr>
            <a:r>
              <a:rPr lang="en-IN" dirty="0"/>
              <a:t>      research and findings on OCR throughout History</a:t>
            </a:r>
          </a:p>
          <a:p>
            <a:pPr marL="2571750" lvl="5" indent="-285750">
              <a:buFont typeface="Arial" panose="020B0604020202020204" pitchFamily="34" charset="0"/>
              <a:buChar char="•"/>
            </a:pPr>
            <a:r>
              <a:rPr lang="en-IN" dirty="0"/>
              <a:t>      detailed architecture of model from various authors </a:t>
            </a:r>
          </a:p>
          <a:p>
            <a:pPr marL="2571750" lvl="5" indent="-285750">
              <a:buFont typeface="Arial" panose="020B0604020202020204" pitchFamily="34" charset="0"/>
              <a:buChar char="•"/>
            </a:pPr>
            <a:r>
              <a:rPr lang="en-IN" dirty="0"/>
              <a:t>       working explained with mathematical proofs</a:t>
            </a:r>
          </a:p>
        </p:txBody>
      </p:sp>
      <p:pic>
        <p:nvPicPr>
          <p:cNvPr id="8" name="Picture 7">
            <a:extLst>
              <a:ext uri="{FF2B5EF4-FFF2-40B4-BE49-F238E27FC236}">
                <a16:creationId xmlns:a16="http://schemas.microsoft.com/office/drawing/2014/main" id="{98D1822E-0465-413A-B253-E404C60B40AE}"/>
              </a:ext>
            </a:extLst>
          </p:cNvPr>
          <p:cNvPicPr>
            <a:picLocks noChangeAspect="1"/>
          </p:cNvPicPr>
          <p:nvPr/>
        </p:nvPicPr>
        <p:blipFill rotWithShape="1">
          <a:blip r:embed="rId4"/>
          <a:srcRect b="6445"/>
          <a:stretch/>
        </p:blipFill>
        <p:spPr>
          <a:xfrm>
            <a:off x="3921551" y="2548682"/>
            <a:ext cx="8163612" cy="3069693"/>
          </a:xfrm>
          <a:prstGeom prst="rect">
            <a:avLst/>
          </a:prstGeom>
        </p:spPr>
      </p:pic>
      <p:sp>
        <p:nvSpPr>
          <p:cNvPr id="10" name="TextBox 9">
            <a:extLst>
              <a:ext uri="{FF2B5EF4-FFF2-40B4-BE49-F238E27FC236}">
                <a16:creationId xmlns:a16="http://schemas.microsoft.com/office/drawing/2014/main" id="{5FBA3D13-9332-434C-9D05-082A12DB722B}"/>
              </a:ext>
            </a:extLst>
          </p:cNvPr>
          <p:cNvSpPr txBox="1"/>
          <p:nvPr/>
        </p:nvSpPr>
        <p:spPr>
          <a:xfrm>
            <a:off x="824845" y="2573269"/>
            <a:ext cx="2851608" cy="369332"/>
          </a:xfrm>
          <a:prstGeom prst="rect">
            <a:avLst/>
          </a:prstGeom>
          <a:noFill/>
        </p:spPr>
        <p:txBody>
          <a:bodyPr wrap="square" rtlCol="0">
            <a:spAutoFit/>
          </a:bodyPr>
          <a:lstStyle/>
          <a:p>
            <a:r>
              <a:rPr lang="en-IN" dirty="0"/>
              <a:t>A Image from an article </a:t>
            </a:r>
          </a:p>
        </p:txBody>
      </p:sp>
    </p:spTree>
    <p:extLst>
      <p:ext uri="{BB962C8B-B14F-4D97-AF65-F5344CB8AC3E}">
        <p14:creationId xmlns:p14="http://schemas.microsoft.com/office/powerpoint/2010/main" val="1976713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CE29-0096-4A76-B087-ED846B6DF2C3}"/>
              </a:ext>
            </a:extLst>
          </p:cNvPr>
          <p:cNvSpPr>
            <a:spLocks noGrp="1"/>
          </p:cNvSpPr>
          <p:nvPr>
            <p:ph type="title"/>
          </p:nvPr>
        </p:nvSpPr>
        <p:spPr>
          <a:xfrm>
            <a:off x="256094" y="904974"/>
            <a:ext cx="11189617" cy="719265"/>
          </a:xfrm>
        </p:spPr>
        <p:txBody>
          <a:bodyPr>
            <a:normAutofit fontScale="90000"/>
          </a:bodyPr>
          <a:lstStyle/>
          <a:p>
            <a:r>
              <a:rPr lang="en-US" sz="3200" b="0" i="0" u="none" strike="noStrike" dirty="0">
                <a:solidFill>
                  <a:srgbClr val="000000"/>
                </a:solidFill>
                <a:effectLst/>
                <a:latin typeface="Calibri" panose="020F0502020204030204" pitchFamily="34" charset="0"/>
              </a:rPr>
              <a:t>Text Recognition and Medicine Identification by Visually Impaired People</a:t>
            </a:r>
            <a:r>
              <a:rPr lang="en-US" sz="2000" dirty="0"/>
              <a:t> </a:t>
            </a:r>
            <a:endParaRPr lang="en-IN" sz="16100" dirty="0"/>
          </a:p>
        </p:txBody>
      </p:sp>
      <p:sp>
        <p:nvSpPr>
          <p:cNvPr id="3" name="TextBox 2">
            <a:extLst>
              <a:ext uri="{FF2B5EF4-FFF2-40B4-BE49-F238E27FC236}">
                <a16:creationId xmlns:a16="http://schemas.microsoft.com/office/drawing/2014/main" id="{FB3DE136-855C-4686-BF43-4A61D91A9B8F}"/>
              </a:ext>
            </a:extLst>
          </p:cNvPr>
          <p:cNvSpPr txBox="1"/>
          <p:nvPr/>
        </p:nvSpPr>
        <p:spPr>
          <a:xfrm>
            <a:off x="6894136" y="1776952"/>
            <a:ext cx="5297864" cy="369332"/>
          </a:xfrm>
          <a:prstGeom prst="rect">
            <a:avLst/>
          </a:prstGeom>
          <a:noFill/>
        </p:spPr>
        <p:txBody>
          <a:bodyPr wrap="square" rtlCol="0">
            <a:spAutoFit/>
          </a:bodyPr>
          <a:lstStyle/>
          <a:p>
            <a:r>
              <a:rPr lang="en-IN" dirty="0"/>
              <a:t>By </a:t>
            </a:r>
            <a:r>
              <a:rPr lang="en-IN" sz="1800" b="0" i="0" u="none" strike="noStrike" dirty="0">
                <a:solidFill>
                  <a:srgbClr val="000000"/>
                </a:solidFill>
                <a:effectLst/>
                <a:latin typeface="Arial" panose="020B0604020202020204" pitchFamily="34" charset="0"/>
              </a:rPr>
              <a:t> </a:t>
            </a:r>
            <a:r>
              <a:rPr lang="en-IN" sz="1800" b="0" i="0" u="none" strike="noStrike" dirty="0" err="1">
                <a:solidFill>
                  <a:srgbClr val="000000"/>
                </a:solidFill>
                <a:effectLst/>
                <a:latin typeface="Arial" panose="020B0604020202020204" pitchFamily="34" charset="0"/>
              </a:rPr>
              <a:t>Snigdha</a:t>
            </a:r>
            <a:r>
              <a:rPr lang="en-IN" sz="1800" b="0" i="0" u="none" strike="noStrike" dirty="0">
                <a:solidFill>
                  <a:srgbClr val="000000"/>
                </a:solidFill>
                <a:effectLst/>
                <a:latin typeface="Arial" panose="020B0604020202020204" pitchFamily="34" charset="0"/>
              </a:rPr>
              <a:t> Kesh, </a:t>
            </a:r>
            <a:r>
              <a:rPr lang="en-IN" sz="1800" b="0" i="0" u="none" strike="noStrike" dirty="0" err="1">
                <a:solidFill>
                  <a:srgbClr val="000000"/>
                </a:solidFill>
                <a:effectLst/>
                <a:latin typeface="Arial" panose="020B0604020202020204" pitchFamily="34" charset="0"/>
              </a:rPr>
              <a:t>Ananthanagu</a:t>
            </a:r>
            <a:r>
              <a:rPr lang="en-IN" sz="1800" b="0" i="0" u="none" strike="noStrike" dirty="0">
                <a:solidFill>
                  <a:srgbClr val="000000"/>
                </a:solidFill>
                <a:effectLst/>
                <a:latin typeface="Arial" panose="020B0604020202020204" pitchFamily="34" charset="0"/>
              </a:rPr>
              <a:t> U</a:t>
            </a:r>
            <a:r>
              <a:rPr lang="en-IN" dirty="0">
                <a:effectLst/>
              </a:rPr>
              <a:t> </a:t>
            </a:r>
            <a:endParaRPr lang="en-IN" dirty="0"/>
          </a:p>
        </p:txBody>
      </p:sp>
      <p:sp>
        <p:nvSpPr>
          <p:cNvPr id="4" name="TextBox 3">
            <a:extLst>
              <a:ext uri="{FF2B5EF4-FFF2-40B4-BE49-F238E27FC236}">
                <a16:creationId xmlns:a16="http://schemas.microsoft.com/office/drawing/2014/main" id="{14AB0C4A-530B-49E1-ABC3-2D072E136331}"/>
              </a:ext>
            </a:extLst>
          </p:cNvPr>
          <p:cNvSpPr txBox="1"/>
          <p:nvPr/>
        </p:nvSpPr>
        <p:spPr>
          <a:xfrm>
            <a:off x="2639505" y="174395"/>
            <a:ext cx="11085922" cy="369332"/>
          </a:xfrm>
          <a:prstGeom prst="rect">
            <a:avLst/>
          </a:prstGeom>
          <a:noFill/>
        </p:spPr>
        <p:txBody>
          <a:bodyPr wrap="square" rtlCol="0">
            <a:spAutoFit/>
          </a:bodyPr>
          <a:lstStyle/>
          <a:p>
            <a:r>
              <a:rPr lang="en-US" b="0" i="0" dirty="0">
                <a:solidFill>
                  <a:srgbClr val="4D5156"/>
                </a:solidFill>
                <a:effectLst/>
                <a:latin typeface="arial" panose="020B0604020202020204" pitchFamily="34" charset="0"/>
              </a:rPr>
              <a:t> published in International Journal of Engineering Research &amp; Technology (IJERT)</a:t>
            </a:r>
            <a:endParaRPr lang="en-IN" dirty="0"/>
          </a:p>
        </p:txBody>
      </p:sp>
      <p:sp>
        <p:nvSpPr>
          <p:cNvPr id="6" name="TextBox 5">
            <a:extLst>
              <a:ext uri="{FF2B5EF4-FFF2-40B4-BE49-F238E27FC236}">
                <a16:creationId xmlns:a16="http://schemas.microsoft.com/office/drawing/2014/main" id="{913EC36F-BF93-4F6B-90D9-AFB3B988F1F8}"/>
              </a:ext>
            </a:extLst>
          </p:cNvPr>
          <p:cNvSpPr txBox="1"/>
          <p:nvPr/>
        </p:nvSpPr>
        <p:spPr>
          <a:xfrm>
            <a:off x="2121031" y="5953026"/>
            <a:ext cx="11049785" cy="369332"/>
          </a:xfrm>
          <a:prstGeom prst="rect">
            <a:avLst/>
          </a:prstGeom>
          <a:noFill/>
        </p:spPr>
        <p:txBody>
          <a:bodyPr wrap="square" rtlCol="0">
            <a:spAutoFit/>
          </a:bodyPr>
          <a:lstStyle/>
          <a:p>
            <a:r>
              <a:rPr lang="en-IN" dirty="0">
                <a:hlinkClick r:id="rId2"/>
              </a:rPr>
              <a:t>https://www.ijert.org/research/text-recognition-and-medicine-identification-by-visually-impaired-people</a:t>
            </a:r>
            <a:endParaRPr lang="en-IN" dirty="0"/>
          </a:p>
        </p:txBody>
      </p:sp>
      <p:sp>
        <p:nvSpPr>
          <p:cNvPr id="8" name="TextBox 7">
            <a:extLst>
              <a:ext uri="{FF2B5EF4-FFF2-40B4-BE49-F238E27FC236}">
                <a16:creationId xmlns:a16="http://schemas.microsoft.com/office/drawing/2014/main" id="{57CC777D-916C-4436-997E-67A2AE8C6843}"/>
              </a:ext>
            </a:extLst>
          </p:cNvPr>
          <p:cNvSpPr txBox="1"/>
          <p:nvPr/>
        </p:nvSpPr>
        <p:spPr>
          <a:xfrm>
            <a:off x="848412" y="2974156"/>
            <a:ext cx="10935093" cy="1754326"/>
          </a:xfrm>
          <a:prstGeom prst="rect">
            <a:avLst/>
          </a:prstGeom>
          <a:noFill/>
        </p:spPr>
        <p:txBody>
          <a:bodyPr wrap="square" rtlCol="0">
            <a:spAutoFit/>
          </a:bodyPr>
          <a:lstStyle/>
          <a:p>
            <a:r>
              <a:rPr lang="en-IN" dirty="0"/>
              <a:t>About Project</a:t>
            </a:r>
          </a:p>
          <a:p>
            <a:r>
              <a:rPr lang="en-IN" dirty="0"/>
              <a:t>               </a:t>
            </a:r>
            <a:r>
              <a:rPr lang="en-US" dirty="0"/>
              <a:t>Mobile inbuild camera start capturing image and application will extract text from scene image then application will again convert text data to voice message. To identify medicine Visually impaired people shake phone, camera will on and take medicine image convert to text and send to server, server will match with store data., give voice alert to the blind person. Using this application, they will never miss medicine and no need third person help</a:t>
            </a:r>
            <a:endParaRPr lang="en-IN" dirty="0"/>
          </a:p>
        </p:txBody>
      </p:sp>
    </p:spTree>
    <p:extLst>
      <p:ext uri="{BB962C8B-B14F-4D97-AF65-F5344CB8AC3E}">
        <p14:creationId xmlns:p14="http://schemas.microsoft.com/office/powerpoint/2010/main" val="1007525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9">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3" name="Picture 3" descr="White bulbs with a yellow one standing out">
            <a:extLst>
              <a:ext uri="{FF2B5EF4-FFF2-40B4-BE49-F238E27FC236}">
                <a16:creationId xmlns:a16="http://schemas.microsoft.com/office/drawing/2014/main" id="{5446F5A8-BE10-4F82-A665-EBD8988D0FA8}"/>
              </a:ext>
            </a:extLst>
          </p:cNvPr>
          <p:cNvPicPr>
            <a:picLocks noChangeAspect="1"/>
          </p:cNvPicPr>
          <p:nvPr/>
        </p:nvPicPr>
        <p:blipFill rotWithShape="1">
          <a:blip r:embed="rId2"/>
          <a:srcRect b="39605"/>
          <a:stretch/>
        </p:blipFill>
        <p:spPr>
          <a:xfrm>
            <a:off x="-32" y="10"/>
            <a:ext cx="12192031" cy="4915066"/>
          </a:xfrm>
          <a:prstGeom prst="rect">
            <a:avLst/>
          </a:prstGeom>
        </p:spPr>
      </p:pic>
      <p:sp>
        <p:nvSpPr>
          <p:cNvPr id="24" name="Rectangle 13">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E8D0760-568A-4792-9E2F-2C6510E059D0}"/>
              </a:ext>
            </a:extLst>
          </p:cNvPr>
          <p:cNvSpPr>
            <a:spLocks noGrp="1"/>
          </p:cNvSpPr>
          <p:nvPr>
            <p:ph type="title"/>
          </p:nvPr>
        </p:nvSpPr>
        <p:spPr>
          <a:xfrm>
            <a:off x="848413" y="5361379"/>
            <a:ext cx="10143209" cy="935492"/>
          </a:xfrm>
        </p:spPr>
        <p:txBody>
          <a:bodyPr vert="horz" lIns="91440" tIns="45720" rIns="91440" bIns="45720" rtlCol="0" anchor="b">
            <a:noAutofit/>
          </a:bodyPr>
          <a:lstStyle/>
          <a:p>
            <a:r>
              <a:rPr lang="en-US" sz="6600" b="1" dirty="0">
                <a:solidFill>
                  <a:srgbClr val="FFFFFF"/>
                </a:solidFill>
                <a:effectLst/>
              </a:rPr>
              <a:t>Methodology  </a:t>
            </a:r>
            <a:endParaRPr lang="en-US" sz="6600" b="1" dirty="0">
              <a:solidFill>
                <a:srgbClr val="FFFFFF"/>
              </a:solidFill>
            </a:endParaRPr>
          </a:p>
        </p:txBody>
      </p:sp>
      <p:sp>
        <p:nvSpPr>
          <p:cNvPr id="25" name="Rectangle 15">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679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07C24E9-57B1-4C2C-BDCF-7DAEB59297A2}"/>
              </a:ext>
            </a:extLst>
          </p:cNvPr>
          <p:cNvPicPr>
            <a:picLocks noChangeAspect="1"/>
          </p:cNvPicPr>
          <p:nvPr/>
        </p:nvPicPr>
        <p:blipFill>
          <a:blip r:embed="rId2"/>
          <a:stretch>
            <a:fillRect/>
          </a:stretch>
        </p:blipFill>
        <p:spPr>
          <a:xfrm>
            <a:off x="633999" y="1224671"/>
            <a:ext cx="6275667" cy="4408657"/>
          </a:xfrm>
          <a:prstGeom prst="rect">
            <a:avLst/>
          </a:prstGeom>
        </p:spPr>
      </p:pic>
      <p:sp>
        <p:nvSpPr>
          <p:cNvPr id="32" name="Rectangle 31">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79E7EC7-1BB9-4C8D-8BCB-30B2FDFB1488}"/>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3400" dirty="0">
                <a:solidFill>
                  <a:srgbClr val="FFFFFF"/>
                </a:solidFill>
                <a:effectLst/>
              </a:rPr>
              <a:t>Perform Image Enhancing and apply OCR techniques To retrieve text from Image</a:t>
            </a:r>
            <a:endParaRPr lang="en-US" sz="3400" dirty="0">
              <a:solidFill>
                <a:srgbClr val="FFFFFF"/>
              </a:solidFill>
            </a:endParaRPr>
          </a:p>
        </p:txBody>
      </p:sp>
      <p:sp>
        <p:nvSpPr>
          <p:cNvPr id="34" name="Rectangle 33">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89093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Rectangle 5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F63A28-6B80-4C99-A7E6-76DA6B3E4764}"/>
              </a:ext>
            </a:extLst>
          </p:cNvPr>
          <p:cNvPicPr>
            <a:picLocks noChangeAspect="1"/>
          </p:cNvPicPr>
          <p:nvPr/>
        </p:nvPicPr>
        <p:blipFill>
          <a:blip r:embed="rId2"/>
          <a:stretch>
            <a:fillRect/>
          </a:stretch>
        </p:blipFill>
        <p:spPr>
          <a:xfrm>
            <a:off x="73656" y="1899305"/>
            <a:ext cx="7508430" cy="3624801"/>
          </a:xfrm>
          <a:prstGeom prst="rect">
            <a:avLst/>
          </a:prstGeom>
        </p:spPr>
      </p:pic>
      <p:sp>
        <p:nvSpPr>
          <p:cNvPr id="60" name="Rectangle 59">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79E7EC7-1BB9-4C8D-8BCB-30B2FDFB1488}"/>
              </a:ext>
            </a:extLst>
          </p:cNvPr>
          <p:cNvSpPr>
            <a:spLocks noGrp="1"/>
          </p:cNvSpPr>
          <p:nvPr>
            <p:ph type="title"/>
          </p:nvPr>
        </p:nvSpPr>
        <p:spPr>
          <a:xfrm>
            <a:off x="8096885" y="640080"/>
            <a:ext cx="3659246" cy="2926080"/>
          </a:xfrm>
        </p:spPr>
        <p:txBody>
          <a:bodyPr vert="horz" lIns="91440" tIns="45720" rIns="91440" bIns="45720" rtlCol="0" anchor="b">
            <a:normAutofit/>
          </a:bodyPr>
          <a:lstStyle/>
          <a:p>
            <a:r>
              <a:rPr lang="en-US" sz="2800" dirty="0">
                <a:solidFill>
                  <a:srgbClr val="FFFFFF"/>
                </a:solidFill>
              </a:rPr>
              <a:t>Classify the image</a:t>
            </a:r>
            <a:br>
              <a:rPr lang="en-US" sz="2800" dirty="0">
                <a:solidFill>
                  <a:srgbClr val="FFFFFF"/>
                </a:solidFill>
              </a:rPr>
            </a:br>
            <a:r>
              <a:rPr lang="en-US" sz="2800" dirty="0">
                <a:solidFill>
                  <a:srgbClr val="FFFFFF"/>
                </a:solidFill>
              </a:rPr>
              <a:t>Using NLP on Extracted Text into documents like certificates, ID (Driving license,                AADHAR  Card, PAN Card) </a:t>
            </a:r>
          </a:p>
        </p:txBody>
      </p:sp>
      <p:sp>
        <p:nvSpPr>
          <p:cNvPr id="70" name="Rectangle 61">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A9CE1FFA-5D98-4D62-BFFC-C76250A7931D}"/>
              </a:ext>
            </a:extLst>
          </p:cNvPr>
          <p:cNvSpPr/>
          <p:nvPr/>
        </p:nvSpPr>
        <p:spPr>
          <a:xfrm>
            <a:off x="3619893" y="2733773"/>
            <a:ext cx="1015202" cy="59388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C31E152-90D2-47DC-A601-4C651A3A400E}"/>
              </a:ext>
            </a:extLst>
          </p:cNvPr>
          <p:cNvSpPr/>
          <p:nvPr/>
        </p:nvSpPr>
        <p:spPr>
          <a:xfrm>
            <a:off x="3174887" y="2590997"/>
            <a:ext cx="1482471" cy="9751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IN" sz="1200" dirty="0">
                <a:solidFill>
                  <a:schemeClr val="tx1"/>
                </a:solidFill>
              </a:rPr>
              <a:t>NLP Based Classification </a:t>
            </a:r>
          </a:p>
        </p:txBody>
      </p:sp>
    </p:spTree>
    <p:extLst>
      <p:ext uri="{BB962C8B-B14F-4D97-AF65-F5344CB8AC3E}">
        <p14:creationId xmlns:p14="http://schemas.microsoft.com/office/powerpoint/2010/main" val="846155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extLst>
              <a:ext uri="{96DAC541-7B7A-43D3-8B79-37D633B846F1}">
                <asvg:svgBlip xmlns:asvg="http://schemas.microsoft.com/office/drawing/2016/SVG/main" r:embe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3E71B-FC52-4A11-B30F-6254FE8DC016}"/>
              </a:ext>
            </a:extLst>
          </p:cNvPr>
          <p:cNvSpPr>
            <a:spLocks noGrp="1"/>
          </p:cNvSpPr>
          <p:nvPr>
            <p:ph type="title"/>
          </p:nvPr>
        </p:nvSpPr>
        <p:spPr>
          <a:xfrm>
            <a:off x="809045" y="576469"/>
            <a:ext cx="10601500" cy="1174667"/>
          </a:xfrm>
        </p:spPr>
        <p:txBody>
          <a:bodyPr>
            <a:noAutofit/>
          </a:bodyPr>
          <a:lstStyle/>
          <a:p>
            <a:r>
              <a:rPr lang="en-IN" sz="4400"/>
              <a:t>Gather all the Useful information From text and serve it as </a:t>
            </a:r>
            <a:r>
              <a:rPr lang="en-IN" sz="4400" b="1"/>
              <a:t>JSON</a:t>
            </a:r>
            <a:endParaRPr lang="en-IN" sz="4400" b="1" dirty="0"/>
          </a:p>
        </p:txBody>
      </p:sp>
      <p:pic>
        <p:nvPicPr>
          <p:cNvPr id="4098" name="Picture 2" descr="Aadhar Card / आधार कार्ड: What is Aadhaar, News, Status, Documents,  Application, Verification, e-KYC">
            <a:extLst>
              <a:ext uri="{FF2B5EF4-FFF2-40B4-BE49-F238E27FC236}">
                <a16:creationId xmlns:a16="http://schemas.microsoft.com/office/drawing/2014/main" id="{852F8D4D-26E5-4540-9748-454508529A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188" y="2743200"/>
            <a:ext cx="3222785" cy="23636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ownload and share Arrow Clipart Printable - Transparent Background White Arrow  Png, Cartoon. Seach more similar… | Arrow clipart, Curved arrow, Business  hours sign">
            <a:extLst>
              <a:ext uri="{FF2B5EF4-FFF2-40B4-BE49-F238E27FC236}">
                <a16:creationId xmlns:a16="http://schemas.microsoft.com/office/drawing/2014/main" id="{2328D4F4-8421-41D5-A160-F0E8F79CC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974" y="3493644"/>
            <a:ext cx="2093222" cy="731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B1830448-3187-46E7-91F1-D1DE99960A59}"/>
              </a:ext>
            </a:extLst>
          </p:cNvPr>
          <p:cNvSpPr/>
          <p:nvPr/>
        </p:nvSpPr>
        <p:spPr>
          <a:xfrm>
            <a:off x="6721311" y="2337847"/>
            <a:ext cx="4185501" cy="2978871"/>
          </a:xfrm>
          <a:prstGeom prst="roundRect">
            <a:avLst/>
          </a:prstGeom>
          <a:ln>
            <a:solidFill>
              <a:schemeClr val="accent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b="0">
                <a:solidFill>
                  <a:srgbClr val="FFFFFF"/>
                </a:solidFill>
                <a:effectLst/>
                <a:latin typeface="Consolas" panose="020B0609020204030204" pitchFamily="49" charset="0"/>
              </a:rPr>
              <a:t>  {</a:t>
            </a:r>
          </a:p>
          <a:p>
            <a:r>
              <a:rPr lang="en-IN" b="0">
                <a:solidFill>
                  <a:srgbClr val="FFFFFF"/>
                </a:solidFill>
                <a:effectLst/>
                <a:latin typeface="Consolas" panose="020B0609020204030204" pitchFamily="49" charset="0"/>
              </a:rPr>
              <a:t>  "</a:t>
            </a:r>
            <a:r>
              <a:rPr lang="en-IN" b="0">
                <a:solidFill>
                  <a:srgbClr val="C792EA"/>
                </a:solidFill>
                <a:effectLst/>
                <a:latin typeface="Consolas" panose="020B0609020204030204" pitchFamily="49" charset="0"/>
              </a:rPr>
              <a:t>Document-Type</a:t>
            </a:r>
            <a:r>
              <a:rPr lang="en-IN" b="0">
                <a:solidFill>
                  <a:srgbClr val="FFFFFF"/>
                </a:solidFill>
                <a:effectLst/>
                <a:latin typeface="Consolas" panose="020B0609020204030204" pitchFamily="49" charset="0"/>
              </a:rPr>
              <a:t>": "</a:t>
            </a:r>
            <a:r>
              <a:rPr lang="en-IN" b="0">
                <a:solidFill>
                  <a:srgbClr val="EEFF00"/>
                </a:solidFill>
                <a:effectLst/>
                <a:latin typeface="Consolas" panose="020B0609020204030204" pitchFamily="49" charset="0"/>
              </a:rPr>
              <a:t> adhar</a:t>
            </a:r>
            <a:r>
              <a:rPr lang="en-IN" b="0">
                <a:solidFill>
                  <a:srgbClr val="FFFFFF"/>
                </a:solidFill>
                <a:effectLst/>
                <a:latin typeface="Consolas" panose="020B0609020204030204" pitchFamily="49" charset="0"/>
              </a:rPr>
              <a:t>", "</a:t>
            </a:r>
            <a:r>
              <a:rPr lang="en-IN" b="0">
                <a:solidFill>
                  <a:srgbClr val="C792EA"/>
                </a:solidFill>
                <a:effectLst/>
                <a:latin typeface="Consolas" panose="020B0609020204030204" pitchFamily="49" charset="0"/>
              </a:rPr>
              <a:t>Name</a:t>
            </a:r>
            <a:r>
              <a:rPr lang="en-IN" b="0">
                <a:solidFill>
                  <a:srgbClr val="FFFFFF"/>
                </a:solidFill>
                <a:effectLst/>
                <a:latin typeface="Consolas" panose="020B0609020204030204" pitchFamily="49" charset="0"/>
              </a:rPr>
              <a:t>":"</a:t>
            </a:r>
            <a:r>
              <a:rPr lang="en-IN" b="0">
                <a:solidFill>
                  <a:srgbClr val="EEFF00"/>
                </a:solidFill>
                <a:effectLst/>
                <a:latin typeface="Consolas" panose="020B0609020204030204" pitchFamily="49" charset="0"/>
              </a:rPr>
              <a:t>Rahul Sunil Agrawal</a:t>
            </a:r>
            <a:r>
              <a:rPr lang="en-IN" b="0">
                <a:solidFill>
                  <a:srgbClr val="FFFFFF"/>
                </a:solidFill>
                <a:effectLst/>
                <a:latin typeface="Consolas" panose="020B0609020204030204" pitchFamily="49" charset="0"/>
              </a:rPr>
              <a:t>",</a:t>
            </a:r>
          </a:p>
          <a:p>
            <a:r>
              <a:rPr lang="en-IN" b="0">
                <a:solidFill>
                  <a:srgbClr val="FFFFFF"/>
                </a:solidFill>
                <a:effectLst/>
                <a:latin typeface="Consolas" panose="020B0609020204030204" pitchFamily="49" charset="0"/>
              </a:rPr>
              <a:t>    "</a:t>
            </a:r>
            <a:r>
              <a:rPr lang="en-IN" b="0">
                <a:solidFill>
                  <a:srgbClr val="C792EA"/>
                </a:solidFill>
                <a:effectLst/>
                <a:latin typeface="Consolas" panose="020B0609020204030204" pitchFamily="49" charset="0"/>
              </a:rPr>
              <a:t>Gender</a:t>
            </a:r>
            <a:r>
              <a:rPr lang="en-IN" b="0">
                <a:solidFill>
                  <a:srgbClr val="FFFFFF"/>
                </a:solidFill>
                <a:effectLst/>
                <a:latin typeface="Consolas" panose="020B0609020204030204" pitchFamily="49" charset="0"/>
              </a:rPr>
              <a:t>": "</a:t>
            </a:r>
            <a:r>
              <a:rPr lang="en-IN" b="0">
                <a:solidFill>
                  <a:srgbClr val="EEFF00"/>
                </a:solidFill>
                <a:effectLst/>
                <a:latin typeface="Consolas" panose="020B0609020204030204" pitchFamily="49" charset="0"/>
              </a:rPr>
              <a:t>Male</a:t>
            </a:r>
            <a:r>
              <a:rPr lang="en-IN" b="0">
                <a:solidFill>
                  <a:srgbClr val="FFFFFF"/>
                </a:solidFill>
                <a:effectLst/>
                <a:latin typeface="Consolas" panose="020B0609020204030204" pitchFamily="49" charset="0"/>
              </a:rPr>
              <a:t>",</a:t>
            </a:r>
          </a:p>
          <a:p>
            <a:r>
              <a:rPr lang="en-IN" b="0">
                <a:solidFill>
                  <a:srgbClr val="FFFFFF"/>
                </a:solidFill>
                <a:effectLst/>
                <a:latin typeface="Consolas" panose="020B0609020204030204" pitchFamily="49" charset="0"/>
              </a:rPr>
              <a:t>    "</a:t>
            </a:r>
            <a:r>
              <a:rPr lang="en-IN" b="0">
                <a:solidFill>
                  <a:srgbClr val="C792EA"/>
                </a:solidFill>
                <a:effectLst/>
                <a:latin typeface="Consolas" panose="020B0609020204030204" pitchFamily="49" charset="0"/>
              </a:rPr>
              <a:t>Birth year</a:t>
            </a:r>
            <a:r>
              <a:rPr lang="en-IN" b="0">
                <a:solidFill>
                  <a:srgbClr val="FFFFFF"/>
                </a:solidFill>
                <a:effectLst/>
                <a:latin typeface="Consolas" panose="020B0609020204030204" pitchFamily="49" charset="0"/>
              </a:rPr>
              <a:t>": "</a:t>
            </a:r>
            <a:r>
              <a:rPr lang="en-IN" b="0">
                <a:solidFill>
                  <a:srgbClr val="EEFF00"/>
                </a:solidFill>
                <a:effectLst/>
                <a:latin typeface="Consolas" panose="020B0609020204030204" pitchFamily="49" charset="0"/>
              </a:rPr>
              <a:t>2002</a:t>
            </a:r>
            <a:r>
              <a:rPr lang="en-IN" b="0">
                <a:solidFill>
                  <a:srgbClr val="FFFFFF"/>
                </a:solidFill>
                <a:effectLst/>
                <a:latin typeface="Consolas" panose="020B0609020204030204" pitchFamily="49" charset="0"/>
              </a:rPr>
              <a:t>",</a:t>
            </a:r>
          </a:p>
          <a:p>
            <a:r>
              <a:rPr lang="en-IN" b="0">
                <a:solidFill>
                  <a:srgbClr val="FFFFFF"/>
                </a:solidFill>
                <a:effectLst/>
                <a:latin typeface="Consolas" panose="020B0609020204030204" pitchFamily="49" charset="0"/>
              </a:rPr>
              <a:t>"</a:t>
            </a:r>
            <a:r>
              <a:rPr lang="en-IN" b="0">
                <a:solidFill>
                  <a:srgbClr val="C792EA"/>
                </a:solidFill>
                <a:effectLst/>
                <a:latin typeface="Consolas" panose="020B0609020204030204" pitchFamily="49" charset="0"/>
              </a:rPr>
              <a:t>Unique-ID</a:t>
            </a:r>
            <a:r>
              <a:rPr lang="en-IN" b="0">
                <a:solidFill>
                  <a:srgbClr val="FFFFFF"/>
                </a:solidFill>
                <a:effectLst/>
                <a:latin typeface="Consolas" panose="020B0609020204030204" pitchFamily="49" charset="0"/>
              </a:rPr>
              <a:t>": “</a:t>
            </a:r>
            <a:r>
              <a:rPr lang="en-IN">
                <a:solidFill>
                  <a:srgbClr val="EEFF00"/>
                </a:solidFill>
                <a:latin typeface="Consolas" panose="020B0609020204030204" pitchFamily="49" charset="0"/>
              </a:rPr>
              <a:t>0000</a:t>
            </a:r>
            <a:r>
              <a:rPr lang="en-IN" b="0">
                <a:solidFill>
                  <a:srgbClr val="EEFF00"/>
                </a:solidFill>
                <a:effectLst/>
                <a:latin typeface="Consolas" panose="020B0609020204030204" pitchFamily="49" charset="0"/>
              </a:rPr>
              <a:t>-1111-2222</a:t>
            </a:r>
            <a:r>
              <a:rPr lang="en-IN" b="0">
                <a:solidFill>
                  <a:srgbClr val="FFFFFF"/>
                </a:solidFill>
                <a:effectLst/>
                <a:latin typeface="Consolas" panose="020B0609020204030204" pitchFamily="49" charset="0"/>
              </a:rPr>
              <a:t>"</a:t>
            </a:r>
          </a:p>
          <a:p>
            <a:r>
              <a:rPr lang="en-IN" b="0">
                <a:solidFill>
                  <a:srgbClr val="FFFFFF"/>
                </a:solidFill>
                <a:effectLst/>
                <a:latin typeface="Consolas" panose="020B0609020204030204" pitchFamily="49" charset="0"/>
              </a:rPr>
              <a:t>  }</a:t>
            </a:r>
          </a:p>
          <a:p>
            <a:pPr algn="ctr"/>
            <a:endParaRPr lang="en-IN" dirty="0"/>
          </a:p>
        </p:txBody>
      </p:sp>
    </p:spTree>
    <p:extLst>
      <p:ext uri="{BB962C8B-B14F-4D97-AF65-F5344CB8AC3E}">
        <p14:creationId xmlns:p14="http://schemas.microsoft.com/office/powerpoint/2010/main" val="1572852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1" name="Rectangle 80">
            <a:extLst>
              <a:ext uri="{FF2B5EF4-FFF2-40B4-BE49-F238E27FC236}">
                <a16:creationId xmlns:a16="http://schemas.microsoft.com/office/drawing/2014/main" id="{401AB748-B9E7-4AEC-AAB9-0EABDE63F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5A70F-8928-42FD-ABC3-60E34177A06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effectLst/>
              </a:rPr>
              <a:t>Maintain a </a:t>
            </a:r>
            <a:r>
              <a:rPr lang="en-US" sz="6000" b="1" dirty="0">
                <a:solidFill>
                  <a:schemeClr val="tx1">
                    <a:lumMod val="85000"/>
                    <a:lumOff val="15000"/>
                  </a:schemeClr>
                </a:solidFill>
                <a:effectLst/>
              </a:rPr>
              <a:t>Database</a:t>
            </a:r>
            <a:r>
              <a:rPr lang="en-US" sz="6000" dirty="0">
                <a:solidFill>
                  <a:schemeClr val="tx1">
                    <a:lumMod val="85000"/>
                    <a:lumOff val="15000"/>
                  </a:schemeClr>
                </a:solidFill>
                <a:effectLst/>
              </a:rPr>
              <a:t> for Future use</a:t>
            </a:r>
            <a:endParaRPr lang="en-US" sz="6000" dirty="0">
              <a:solidFill>
                <a:schemeClr val="tx1">
                  <a:lumMod val="85000"/>
                  <a:lumOff val="15000"/>
                </a:schemeClr>
              </a:solidFill>
            </a:endParaRPr>
          </a:p>
        </p:txBody>
      </p:sp>
      <p:pic>
        <p:nvPicPr>
          <p:cNvPr id="5122" name="Picture 2" descr="Win Over Financial Services Prospects with MySQL Enterprise Edition |  Oracle PartnerNetwork Blog">
            <a:extLst>
              <a:ext uri="{FF2B5EF4-FFF2-40B4-BE49-F238E27FC236}">
                <a16:creationId xmlns:a16="http://schemas.microsoft.com/office/drawing/2014/main" id="{F824358E-09AD-4AE9-B013-39471DBDCF9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458" y="1294243"/>
            <a:ext cx="3312784" cy="229440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E0954B38-9C23-4C8B-AC5D-0E80CEA3B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553"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MongoDB gets a data lake, new security features and more | TechCrunch">
            <a:extLst>
              <a:ext uri="{FF2B5EF4-FFF2-40B4-BE49-F238E27FC236}">
                <a16:creationId xmlns:a16="http://schemas.microsoft.com/office/drawing/2014/main" id="{9CBDC8DF-980A-47DD-A6CF-7F601366E7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2872" y="1997703"/>
            <a:ext cx="3312785" cy="887489"/>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791376A8-6B7C-49D5-B3B0-B1D81BC15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969"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6" name="Picture 6" descr="The Distributed Architecture Behind Cassandra database | by brunocrt |  Medium">
            <a:extLst>
              <a:ext uri="{FF2B5EF4-FFF2-40B4-BE49-F238E27FC236}">
                <a16:creationId xmlns:a16="http://schemas.microsoft.com/office/drawing/2014/main" id="{7B42CA18-AF43-47A6-ACFD-942F88F4BD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30289" y="1329126"/>
            <a:ext cx="3312784" cy="2224643"/>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73A16B78-E8EF-4C99-BDA5-80142980AE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B0D8F16-5F3B-465F-9D06-983E2E826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5DED356E-7923-4393-BAEA-0116D9D76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9101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A8AEAAC-6981-4DC8-9F66-F0223B6F050E}"/>
              </a:ext>
            </a:extLst>
          </p:cNvPr>
          <p:cNvSpPr txBox="1">
            <a:spLocks/>
          </p:cNvSpPr>
          <p:nvPr/>
        </p:nvSpPr>
        <p:spPr>
          <a:xfrm>
            <a:off x="965030" y="963997"/>
            <a:ext cx="3254691" cy="493836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r">
              <a:spcAft>
                <a:spcPts val="600"/>
              </a:spcAft>
            </a:pPr>
            <a:r>
              <a:rPr lang="en-US" sz="4400" b="1" dirty="0"/>
              <a:t>Hardware Requirements</a:t>
            </a:r>
          </a:p>
        </p:txBody>
      </p:sp>
      <p:cxnSp>
        <p:nvCxnSpPr>
          <p:cNvPr id="19" name="Straight Connector 18">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3C08324-DD1F-4E3F-9172-FA158E28A081}"/>
              </a:ext>
            </a:extLst>
          </p:cNvPr>
          <p:cNvSpPr txBox="1"/>
          <p:nvPr/>
        </p:nvSpPr>
        <p:spPr>
          <a:xfrm>
            <a:off x="5134882" y="963507"/>
            <a:ext cx="6135097" cy="4938851"/>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r>
              <a:rPr lang="en-US">
                <a:solidFill>
                  <a:schemeClr val="tx1">
                    <a:lumMod val="75000"/>
                    <a:lumOff val="25000"/>
                  </a:schemeClr>
                </a:solidFill>
              </a:rPr>
              <a:t>Computer with following At least Components</a:t>
            </a:r>
          </a:p>
          <a:p>
            <a:pPr marL="1657350" lvl="3"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64 bit Motherboard greater than 7</a:t>
            </a:r>
            <a:r>
              <a:rPr lang="en-US" baseline="30000">
                <a:solidFill>
                  <a:schemeClr val="tx1">
                    <a:lumMod val="75000"/>
                    <a:lumOff val="25000"/>
                  </a:schemeClr>
                </a:solidFill>
              </a:rPr>
              <a:t>th</a:t>
            </a:r>
            <a:r>
              <a:rPr lang="en-US">
                <a:solidFill>
                  <a:schemeClr val="tx1">
                    <a:lumMod val="75000"/>
                    <a:lumOff val="25000"/>
                  </a:schemeClr>
                </a:solidFill>
              </a:rPr>
              <a:t> Generation</a:t>
            </a:r>
          </a:p>
          <a:p>
            <a:pPr marL="1657350" lvl="3"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4GB RAM</a:t>
            </a:r>
          </a:p>
          <a:p>
            <a:pPr marL="1657350" lvl="3"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128 ROM  (SSD Preferable)</a:t>
            </a:r>
          </a:p>
          <a:p>
            <a:pPr marL="1657350" lvl="3"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Webcam for Capturing Image</a:t>
            </a:r>
          </a:p>
          <a:p>
            <a:pPr marL="1657350" lvl="3" indent="-285750" defTabSz="914400">
              <a:lnSpc>
                <a:spcPct val="90000"/>
              </a:lnSpc>
              <a:spcAft>
                <a:spcPts val="600"/>
              </a:spcAft>
              <a:buClr>
                <a:schemeClr val="accent1"/>
              </a:buClr>
              <a:buFont typeface="Calibri" panose="020F0502020204030204" pitchFamily="34" charset="0"/>
              <a:buChar char="§"/>
            </a:pPr>
            <a:r>
              <a:rPr lang="en-US">
                <a:solidFill>
                  <a:schemeClr val="tx1">
                    <a:lumMod val="75000"/>
                    <a:lumOff val="25000"/>
                  </a:schemeClr>
                </a:solidFill>
              </a:rPr>
              <a:t>GPU for faster performance (not mandatory)</a:t>
            </a: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a:solidFill>
                <a:schemeClr val="tx1">
                  <a:lumMod val="75000"/>
                  <a:lumOff val="25000"/>
                </a:schemeClr>
              </a:solidFill>
            </a:endParaRPr>
          </a:p>
        </p:txBody>
      </p:sp>
    </p:spTree>
    <p:extLst>
      <p:ext uri="{BB962C8B-B14F-4D97-AF65-F5344CB8AC3E}">
        <p14:creationId xmlns:p14="http://schemas.microsoft.com/office/powerpoint/2010/main" val="426354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A8AEAAC-6981-4DC8-9F66-F0223B6F050E}"/>
              </a:ext>
            </a:extLst>
          </p:cNvPr>
          <p:cNvSpPr txBox="1">
            <a:spLocks/>
          </p:cNvSpPr>
          <p:nvPr/>
        </p:nvSpPr>
        <p:spPr>
          <a:xfrm>
            <a:off x="5181601" y="634946"/>
            <a:ext cx="6368142"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Aft>
                <a:spcPts val="600"/>
              </a:spcAft>
            </a:pPr>
            <a:r>
              <a:rPr lang="en-US" b="1" kern="1200" spc="-50" baseline="0" dirty="0">
                <a:solidFill>
                  <a:schemeClr val="tx1">
                    <a:lumMod val="75000"/>
                    <a:lumOff val="25000"/>
                  </a:schemeClr>
                </a:solidFill>
                <a:latin typeface="+mj-lt"/>
                <a:ea typeface="+mj-ea"/>
                <a:cs typeface="+mj-cs"/>
              </a:rPr>
              <a:t>Software Requirements</a:t>
            </a:r>
          </a:p>
        </p:txBody>
      </p:sp>
      <p:pic>
        <p:nvPicPr>
          <p:cNvPr id="21" name="Picture 20" descr="Computer script on a screen">
            <a:extLst>
              <a:ext uri="{FF2B5EF4-FFF2-40B4-BE49-F238E27FC236}">
                <a16:creationId xmlns:a16="http://schemas.microsoft.com/office/drawing/2014/main" id="{4FA6DB0F-E803-4B01-93C0-32C669EF8E9E}"/>
              </a:ext>
            </a:extLst>
          </p:cNvPr>
          <p:cNvPicPr>
            <a:picLocks noChangeAspect="1"/>
          </p:cNvPicPr>
          <p:nvPr/>
        </p:nvPicPr>
        <p:blipFill rotWithShape="1">
          <a:blip r:embed="rId2"/>
          <a:srcRect l="7503" r="47277" b="1"/>
          <a:stretch/>
        </p:blipFill>
        <p:spPr>
          <a:xfrm>
            <a:off x="20" y="-12128"/>
            <a:ext cx="4654276" cy="6870127"/>
          </a:xfrm>
          <a:prstGeom prst="rect">
            <a:avLst/>
          </a:prstGeom>
        </p:spPr>
      </p:pic>
      <p:cxnSp>
        <p:nvCxnSpPr>
          <p:cNvPr id="35" name="Straight Connector 3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3C08324-DD1F-4E3F-9172-FA158E28A081}"/>
              </a:ext>
            </a:extLst>
          </p:cNvPr>
          <p:cNvSpPr txBox="1"/>
          <p:nvPr/>
        </p:nvSpPr>
        <p:spPr>
          <a:xfrm>
            <a:off x="5181601" y="2198914"/>
            <a:ext cx="6368142"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Python 3.5 or grater</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OpenCV-python &gt; v.4.0</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Flask &gt; v.1.0</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Pytesseract</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Tesseract</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EasyOCR</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Keras with TensorFlow as Backend</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Database Server like MySQL , MongoDB </a:t>
            </a:r>
            <a:r>
              <a:rPr lang="en-IN" dirty="0">
                <a:solidFill>
                  <a:schemeClr val="tx1">
                    <a:lumMod val="75000"/>
                    <a:lumOff val="25000"/>
                  </a:schemeClr>
                </a:solidFill>
              </a:rPr>
              <a:t>etc. </a:t>
            </a: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Tree>
    <p:extLst>
      <p:ext uri="{BB962C8B-B14F-4D97-AF65-F5344CB8AC3E}">
        <p14:creationId xmlns:p14="http://schemas.microsoft.com/office/powerpoint/2010/main" val="2269873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extBox 2">
            <a:extLst>
              <a:ext uri="{FF2B5EF4-FFF2-40B4-BE49-F238E27FC236}">
                <a16:creationId xmlns:a16="http://schemas.microsoft.com/office/drawing/2014/main" id="{AE98AEAC-7C1D-4C39-A1DE-A95A40D133D3}"/>
              </a:ext>
            </a:extLst>
          </p:cNvPr>
          <p:cNvGraphicFramePr/>
          <p:nvPr>
            <p:extLst>
              <p:ext uri="{D42A27DB-BD31-4B8C-83A1-F6EECF244321}">
                <p14:modId xmlns:p14="http://schemas.microsoft.com/office/powerpoint/2010/main" val="3768372180"/>
              </p:ext>
            </p:extLst>
          </p:nvPr>
        </p:nvGraphicFramePr>
        <p:xfrm>
          <a:off x="4740964" y="480060"/>
          <a:ext cx="7451036" cy="5897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417076B-DAB8-409D-81B0-F0BE765B9E41}"/>
              </a:ext>
            </a:extLst>
          </p:cNvPr>
          <p:cNvSpPr txBox="1"/>
          <p:nvPr/>
        </p:nvSpPr>
        <p:spPr>
          <a:xfrm>
            <a:off x="705678" y="1878402"/>
            <a:ext cx="6162261" cy="2631490"/>
          </a:xfrm>
          <a:prstGeom prst="rect">
            <a:avLst/>
          </a:prstGeom>
          <a:noFill/>
        </p:spPr>
        <p:txBody>
          <a:bodyPr wrap="square" rtlCol="0">
            <a:spAutoFit/>
          </a:bodyPr>
          <a:lstStyle/>
          <a:p>
            <a:pPr>
              <a:spcAft>
                <a:spcPts val="600"/>
              </a:spcAft>
            </a:pPr>
            <a:r>
              <a:rPr lang="en-U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Index</a:t>
            </a:r>
            <a:endParaRPr lang="en-US" sz="80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a:spcAft>
                <a:spcPts val="600"/>
              </a:spcAft>
            </a:pPr>
            <a:endParaRPr lang="en-IN" sz="8000"/>
          </a:p>
        </p:txBody>
      </p:sp>
    </p:spTree>
    <p:extLst>
      <p:ext uri="{BB962C8B-B14F-4D97-AF65-F5344CB8AC3E}">
        <p14:creationId xmlns:p14="http://schemas.microsoft.com/office/powerpoint/2010/main" val="3167857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AE220058-3FCE-496E-ADF2-D8A6961F3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193F809-7E50-4AAD-8E26-878207931C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824BDB4-1BF2-43E1-9D3B-A3B51BAAFAF9}"/>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b="1">
                <a:solidFill>
                  <a:schemeClr val="tx1">
                    <a:lumMod val="85000"/>
                    <a:lumOff val="15000"/>
                  </a:schemeClr>
                </a:solidFill>
                <a:effectLst/>
              </a:rPr>
              <a:t>Scope for Social Problem Solution</a:t>
            </a:r>
            <a:endParaRPr lang="en-US" sz="8000" b="1">
              <a:solidFill>
                <a:schemeClr val="tx1">
                  <a:lumMod val="85000"/>
                  <a:lumOff val="15000"/>
                </a:schemeClr>
              </a:solidFill>
            </a:endParaRPr>
          </a:p>
        </p:txBody>
      </p:sp>
      <p:pic>
        <p:nvPicPr>
          <p:cNvPr id="7" name="Graphic 6" descr="Lightbulb">
            <a:extLst>
              <a:ext uri="{FF2B5EF4-FFF2-40B4-BE49-F238E27FC236}">
                <a16:creationId xmlns:a16="http://schemas.microsoft.com/office/drawing/2014/main" id="{247DA871-6552-448F-8A04-D88C3F211C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18" y="1944907"/>
            <a:ext cx="2449486" cy="2449486"/>
          </a:xfrm>
          <a:prstGeom prst="rect">
            <a:avLst/>
          </a:prstGeom>
        </p:spPr>
      </p:pic>
      <p:sp>
        <p:nvSpPr>
          <p:cNvPr id="37" name="Rectangle 36">
            <a:extLst>
              <a:ext uri="{FF2B5EF4-FFF2-40B4-BE49-F238E27FC236}">
                <a16:creationId xmlns:a16="http://schemas.microsoft.com/office/drawing/2014/main" id="{3E9C5090-7D25-41E3-A6D3-CCAEE505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11BF8809-0DAC-41E5-A212-ACB4A01BE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5205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Sunlit desk">
            <a:extLst>
              <a:ext uri="{FF2B5EF4-FFF2-40B4-BE49-F238E27FC236}">
                <a16:creationId xmlns:a16="http://schemas.microsoft.com/office/drawing/2014/main" id="{FF286EC4-4E5F-49CE-9A22-D294E6A02265}"/>
              </a:ext>
            </a:extLst>
          </p:cNvPr>
          <p:cNvPicPr>
            <a:picLocks noChangeAspect="1"/>
          </p:cNvPicPr>
          <p:nvPr/>
        </p:nvPicPr>
        <p:blipFill rotWithShape="1">
          <a:blip r:embed="rId2">
            <a:alphaModFix amt="35000"/>
          </a:blip>
          <a:srcRect t="3735" b="11995"/>
          <a:stretch/>
        </p:blipFill>
        <p:spPr>
          <a:xfrm>
            <a:off x="20" y="10"/>
            <a:ext cx="12191980" cy="6857990"/>
          </a:xfrm>
          <a:prstGeom prst="rect">
            <a:avLst/>
          </a:prstGeom>
        </p:spPr>
      </p:pic>
      <p:cxnSp>
        <p:nvCxnSpPr>
          <p:cNvPr id="31" name="Straight Connector 30">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BDD7459-4284-4ABB-9C3F-0A4DF9E8F3C8}"/>
              </a:ext>
            </a:extLst>
          </p:cNvPr>
          <p:cNvSpPr txBox="1"/>
          <p:nvPr/>
        </p:nvSpPr>
        <p:spPr>
          <a:xfrm>
            <a:off x="1097280" y="1845734"/>
            <a:ext cx="10058400" cy="402336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Wingdings" panose="05000000000000000000" pitchFamily="2" charset="2"/>
              <a:buChar char="Ø"/>
            </a:pPr>
            <a:r>
              <a:rPr lang="en-US" sz="2400" dirty="0"/>
              <a:t>boost up resume analysis to classify candidates</a:t>
            </a:r>
          </a:p>
          <a:p>
            <a:pPr marL="285750" indent="-285750" defTabSz="914400">
              <a:lnSpc>
                <a:spcPct val="90000"/>
              </a:lnSpc>
              <a:spcAft>
                <a:spcPts val="600"/>
              </a:spcAft>
              <a:buClr>
                <a:schemeClr val="accent1"/>
              </a:buClr>
              <a:buFont typeface="Wingdings" panose="05000000000000000000" pitchFamily="2" charset="2"/>
              <a:buChar char="Ø"/>
            </a:pPr>
            <a:r>
              <a:rPr lang="en-US" sz="2400" dirty="0"/>
              <a:t>Maintain employee’s id database </a:t>
            </a:r>
          </a:p>
          <a:p>
            <a:pPr marL="285750" indent="-285750" defTabSz="914400">
              <a:lnSpc>
                <a:spcPct val="90000"/>
              </a:lnSpc>
              <a:spcAft>
                <a:spcPts val="600"/>
              </a:spcAft>
              <a:buClr>
                <a:schemeClr val="accent1"/>
              </a:buClr>
              <a:buFont typeface="Wingdings" panose="05000000000000000000" pitchFamily="2" charset="2"/>
              <a:buChar char="Ø"/>
            </a:pPr>
            <a:r>
              <a:rPr lang="en-US" sz="2400" dirty="0"/>
              <a:t>Maintain old records that are on paper</a:t>
            </a:r>
          </a:p>
          <a:p>
            <a:pPr defTabSz="914400">
              <a:lnSpc>
                <a:spcPct val="90000"/>
              </a:lnSpc>
              <a:spcAft>
                <a:spcPts val="600"/>
              </a:spcAft>
              <a:buClr>
                <a:schemeClr val="accent1"/>
              </a:buClr>
              <a:buFont typeface="Calibri" panose="020F0502020204030204" pitchFamily="34" charset="0"/>
            </a:pPr>
            <a:endParaRPr lang="en-US" dirty="0"/>
          </a:p>
          <a:p>
            <a:pPr defTabSz="914400">
              <a:lnSpc>
                <a:spcPct val="90000"/>
              </a:lnSpc>
              <a:spcAft>
                <a:spcPts val="600"/>
              </a:spcAft>
              <a:buClr>
                <a:schemeClr val="accent1"/>
              </a:buClr>
              <a:buFont typeface="Calibri" panose="020F0502020204030204" pitchFamily="34" charset="0"/>
            </a:pPr>
            <a:endParaRPr lang="en-US" dirty="0"/>
          </a:p>
        </p:txBody>
      </p:sp>
      <p:sp>
        <p:nvSpPr>
          <p:cNvPr id="33" name="Rectangle 32">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CD06471C-AD51-498D-B4B5-D1E24E123156}"/>
              </a:ext>
            </a:extLst>
          </p:cNvPr>
          <p:cNvSpPr txBox="1"/>
          <p:nvPr/>
        </p:nvSpPr>
        <p:spPr>
          <a:xfrm>
            <a:off x="1097280" y="814029"/>
            <a:ext cx="4353127" cy="923330"/>
          </a:xfrm>
          <a:prstGeom prst="rect">
            <a:avLst/>
          </a:prstGeom>
          <a:noFill/>
        </p:spPr>
        <p:txBody>
          <a:bodyPr wrap="square" rtlCol="0">
            <a:spAutoFit/>
          </a:bodyPr>
          <a:lstStyle/>
          <a:p>
            <a:r>
              <a:rPr lang="en-IN" sz="5400" dirty="0"/>
              <a:t>Business</a:t>
            </a:r>
            <a:r>
              <a:rPr lang="en-IN" dirty="0"/>
              <a:t> </a:t>
            </a:r>
          </a:p>
        </p:txBody>
      </p:sp>
    </p:spTree>
    <p:extLst>
      <p:ext uri="{BB962C8B-B14F-4D97-AF65-F5344CB8AC3E}">
        <p14:creationId xmlns:p14="http://schemas.microsoft.com/office/powerpoint/2010/main" val="300048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B8999B90-F1C0-43B5-81C3-8B8ED3BF1239}"/>
              </a:ext>
            </a:extLst>
          </p:cNvPr>
          <p:cNvSpPr txBox="1"/>
          <p:nvPr/>
        </p:nvSpPr>
        <p:spPr>
          <a:xfrm>
            <a:off x="457200" y="640080"/>
            <a:ext cx="3659246" cy="2926080"/>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b="1" spc="-50" dirty="0">
                <a:solidFill>
                  <a:srgbClr val="FFFFFF"/>
                </a:solidFill>
                <a:latin typeface="+mj-lt"/>
                <a:ea typeface="+mj-ea"/>
                <a:cs typeface="+mj-cs"/>
              </a:rPr>
              <a:t>Educational Institutions </a:t>
            </a:r>
          </a:p>
        </p:txBody>
      </p:sp>
      <p:pic>
        <p:nvPicPr>
          <p:cNvPr id="5" name="Picture 4" descr="Abstract blurred public library with bookshelves">
            <a:extLst>
              <a:ext uri="{FF2B5EF4-FFF2-40B4-BE49-F238E27FC236}">
                <a16:creationId xmlns:a16="http://schemas.microsoft.com/office/drawing/2014/main" id="{F68AA180-EA0F-481B-A703-6CF1ED875496}"/>
              </a:ext>
            </a:extLst>
          </p:cNvPr>
          <p:cNvPicPr>
            <a:picLocks noChangeAspect="1"/>
          </p:cNvPicPr>
          <p:nvPr/>
        </p:nvPicPr>
        <p:blipFill rotWithShape="1">
          <a:blip r:embed="rId3"/>
          <a:srcRect l="2080" r="24412" b="-1"/>
          <a:stretch/>
        </p:blipFill>
        <p:spPr>
          <a:xfrm>
            <a:off x="4639733" y="10"/>
            <a:ext cx="7552266" cy="6857990"/>
          </a:xfrm>
          <a:prstGeom prst="rect">
            <a:avLst/>
          </a:prstGeom>
        </p:spPr>
      </p:pic>
      <p:sp>
        <p:nvSpPr>
          <p:cNvPr id="32" name="Rectangle 31">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0F1D2283-7D91-4F06-A580-16F34A9478C0}"/>
              </a:ext>
            </a:extLst>
          </p:cNvPr>
          <p:cNvSpPr txBox="1"/>
          <p:nvPr/>
        </p:nvSpPr>
        <p:spPr>
          <a:xfrm>
            <a:off x="5041934" y="2291871"/>
            <a:ext cx="7041823" cy="2031325"/>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tx1">
                    <a:lumMod val="95000"/>
                    <a:lumOff val="5000"/>
                  </a:schemeClr>
                </a:solidFill>
              </a:rPr>
              <a:t>Process and maintain the student data like adhar card , certificates , bank passbook etc.</a:t>
            </a:r>
          </a:p>
          <a:p>
            <a:pPr marL="285750" indent="-285750">
              <a:buFont typeface="Wingdings" panose="05000000000000000000" pitchFamily="2" charset="2"/>
              <a:buChar char="q"/>
            </a:pPr>
            <a:r>
              <a:rPr lang="en-IN" dirty="0">
                <a:solidFill>
                  <a:schemeClr val="tx1">
                    <a:lumMod val="95000"/>
                    <a:lumOff val="5000"/>
                  </a:schemeClr>
                </a:solidFill>
              </a:rPr>
              <a:t>Increase availability of library books by converting to computer readable format</a:t>
            </a:r>
          </a:p>
          <a:p>
            <a:endParaRPr lang="en-IN" dirty="0"/>
          </a:p>
          <a:p>
            <a:endParaRPr lang="en-IN" dirty="0"/>
          </a:p>
          <a:p>
            <a:endParaRPr lang="en-IN" dirty="0"/>
          </a:p>
        </p:txBody>
      </p:sp>
    </p:spTree>
    <p:extLst>
      <p:ext uri="{BB962C8B-B14F-4D97-AF65-F5344CB8AC3E}">
        <p14:creationId xmlns:p14="http://schemas.microsoft.com/office/powerpoint/2010/main" val="375701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E921E-98DA-41B0-A8A7-E73FABDAF361}"/>
              </a:ext>
            </a:extLst>
          </p:cNvPr>
          <p:cNvSpPr txBox="1"/>
          <p:nvPr/>
        </p:nvSpPr>
        <p:spPr>
          <a:xfrm>
            <a:off x="575034" y="565608"/>
            <a:ext cx="9700182" cy="769441"/>
          </a:xfrm>
          <a:prstGeom prst="rect">
            <a:avLst/>
          </a:prstGeom>
          <a:noFill/>
        </p:spPr>
        <p:txBody>
          <a:bodyPr wrap="square" rtlCol="0">
            <a:spAutoFit/>
          </a:bodyPr>
          <a:lstStyle/>
          <a:p>
            <a:r>
              <a:rPr lang="en-IN" sz="4400" b="1" dirty="0"/>
              <a:t>Judiciary and Law Enforcement Agencies</a:t>
            </a:r>
          </a:p>
        </p:txBody>
      </p:sp>
      <p:sp>
        <p:nvSpPr>
          <p:cNvPr id="3" name="TextBox 2">
            <a:extLst>
              <a:ext uri="{FF2B5EF4-FFF2-40B4-BE49-F238E27FC236}">
                <a16:creationId xmlns:a16="http://schemas.microsoft.com/office/drawing/2014/main" id="{C8E60506-7BD9-40D1-8DC4-3B23D83D9675}"/>
              </a:ext>
            </a:extLst>
          </p:cNvPr>
          <p:cNvSpPr txBox="1"/>
          <p:nvPr/>
        </p:nvSpPr>
        <p:spPr>
          <a:xfrm>
            <a:off x="2373548" y="1877841"/>
            <a:ext cx="6906639" cy="1938992"/>
          </a:xfrm>
          <a:prstGeom prst="rect">
            <a:avLst/>
          </a:prstGeom>
          <a:noFill/>
        </p:spPr>
        <p:txBody>
          <a:bodyPr wrap="square" rtlCol="0">
            <a:spAutoFit/>
          </a:bodyPr>
          <a:lstStyle/>
          <a:p>
            <a:pPr marL="285750" indent="-285750">
              <a:buFont typeface="Courier New" panose="02070309020205020404" pitchFamily="49" charset="0"/>
              <a:buChar char="o"/>
            </a:pPr>
            <a:r>
              <a:rPr lang="en-IN" sz="2000" dirty="0"/>
              <a:t>Storing old documents in computer to avoid loss and privacy</a:t>
            </a:r>
          </a:p>
          <a:p>
            <a:endParaRPr lang="en-IN" sz="2000" dirty="0"/>
          </a:p>
          <a:p>
            <a:pPr marL="285750" indent="-285750">
              <a:buFont typeface="Courier New" panose="02070309020205020404" pitchFamily="49" charset="0"/>
              <a:buChar char="o"/>
            </a:pPr>
            <a:r>
              <a:rPr lang="en-IN" sz="2000" dirty="0"/>
              <a:t>Developing application to easily verify documents</a:t>
            </a:r>
          </a:p>
          <a:p>
            <a:endParaRPr lang="en-IN" sz="2000" dirty="0"/>
          </a:p>
          <a:p>
            <a:pPr marL="285750" indent="-285750">
              <a:buFont typeface="Courier New" panose="02070309020205020404" pitchFamily="49" charset="0"/>
              <a:buChar char="o"/>
            </a:pPr>
            <a:r>
              <a:rPr lang="en-IN" sz="2000" dirty="0"/>
              <a:t>Maintain records of documents such as stamp papers </a:t>
            </a:r>
          </a:p>
          <a:p>
            <a:pPr marL="285750" indent="-285750">
              <a:buFont typeface="Courier New" panose="02070309020205020404" pitchFamily="49" charset="0"/>
              <a:buChar char="o"/>
            </a:pPr>
            <a:endParaRPr lang="en-IN" sz="2000" dirty="0"/>
          </a:p>
        </p:txBody>
      </p:sp>
    </p:spTree>
    <p:extLst>
      <p:ext uri="{BB962C8B-B14F-4D97-AF65-F5344CB8AC3E}">
        <p14:creationId xmlns:p14="http://schemas.microsoft.com/office/powerpoint/2010/main" val="3439984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B146B45-0DBF-47FA-9ADA-8845E9E44146}"/>
              </a:ext>
            </a:extLst>
          </p:cNvPr>
          <p:cNvSpPr txBox="1"/>
          <p:nvPr/>
        </p:nvSpPr>
        <p:spPr>
          <a:xfrm>
            <a:off x="8141110" y="639097"/>
            <a:ext cx="3401961" cy="368601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6600" spc="-50">
                <a:solidFill>
                  <a:schemeClr val="tx1">
                    <a:lumMod val="85000"/>
                    <a:lumOff val="15000"/>
                  </a:schemeClr>
                </a:solidFill>
                <a:latin typeface="+mj-lt"/>
                <a:ea typeface="+mj-ea"/>
                <a:cs typeface="+mj-cs"/>
              </a:rPr>
              <a:t>Thank You</a:t>
            </a:r>
          </a:p>
        </p:txBody>
      </p:sp>
      <p:pic>
        <p:nvPicPr>
          <p:cNvPr id="6" name="Graphic 5" descr="Smiling Face with No Fill">
            <a:extLst>
              <a:ext uri="{FF2B5EF4-FFF2-40B4-BE49-F238E27FC236}">
                <a16:creationId xmlns:a16="http://schemas.microsoft.com/office/drawing/2014/main" id="{98786C68-27A7-43C4-A0DA-605C8ACAC2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3029" y="640081"/>
            <a:ext cx="5054156" cy="5054156"/>
          </a:xfrm>
          <a:prstGeom prst="rect">
            <a:avLst/>
          </a:prstGeom>
        </p:spPr>
      </p:pic>
      <p:cxnSp>
        <p:nvCxnSpPr>
          <p:cNvPr id="17" name="Straight Connector 16">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5766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43AFC8-D8D0-4784-B08C-6324FA88E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4B1A56-8AFB-4D4F-8D98-1E832D6FFE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9B1FAF-3F37-4A56-8161-3A40902CD0BB}"/>
              </a:ext>
            </a:extLst>
          </p:cNvPr>
          <p:cNvSpPr>
            <a:spLocks noGrp="1"/>
          </p:cNvSpPr>
          <p:nvPr>
            <p:ph type="title"/>
          </p:nvPr>
        </p:nvSpPr>
        <p:spPr>
          <a:xfrm>
            <a:off x="1901163" y="1111753"/>
            <a:ext cx="3720353" cy="4634494"/>
          </a:xfrm>
          <a:ln w="25400" cap="sq">
            <a:noFill/>
            <a:miter lim="800000"/>
          </a:ln>
        </p:spPr>
        <p:txBody>
          <a:bodyPr anchor="ctr">
            <a:normAutofit/>
          </a:bodyPr>
          <a:lstStyle/>
          <a:p>
            <a:pPr algn="ctr"/>
            <a:r>
              <a:rPr lang="en-IN" sz="3200" b="1" dirty="0">
                <a:solidFill>
                  <a:srgbClr val="FFFFFF"/>
                </a:solidFill>
                <a:effectLst/>
                <a:latin typeface="Times New Roman" panose="02020603050405020304" pitchFamily="18" charset="0"/>
                <a:ea typeface="Times New Roman" panose="02020603050405020304" pitchFamily="18" charset="0"/>
              </a:rPr>
              <a:t>Introduction</a:t>
            </a:r>
            <a:br>
              <a:rPr lang="en-IN" sz="3200" b="1" dirty="0">
                <a:solidFill>
                  <a:srgbClr val="FFFFFF"/>
                </a:solidFill>
                <a:effectLst/>
                <a:latin typeface="Times New Roman" panose="02020603050405020304" pitchFamily="18" charset="0"/>
                <a:ea typeface="Times New Roman" panose="02020603050405020304" pitchFamily="18" charset="0"/>
              </a:rPr>
            </a:br>
            <a:r>
              <a:rPr lang="en-IN" sz="3200" b="1" dirty="0">
                <a:solidFill>
                  <a:srgbClr val="FFFFFF"/>
                </a:solidFill>
                <a:effectLst/>
                <a:latin typeface="Times New Roman" panose="02020603050405020304" pitchFamily="18" charset="0"/>
                <a:ea typeface="Times New Roman" panose="02020603050405020304" pitchFamily="18" charset="0"/>
              </a:rPr>
              <a:t>And </a:t>
            </a:r>
            <a:br>
              <a:rPr lang="en-IN" sz="3200" b="1" dirty="0">
                <a:solidFill>
                  <a:srgbClr val="FFFFFF"/>
                </a:solidFill>
                <a:effectLst/>
                <a:latin typeface="Times New Roman" panose="02020603050405020304" pitchFamily="18" charset="0"/>
                <a:ea typeface="Times New Roman" panose="02020603050405020304" pitchFamily="18" charset="0"/>
              </a:rPr>
            </a:br>
            <a:r>
              <a:rPr lang="en-IN" sz="3200" b="1" dirty="0">
                <a:solidFill>
                  <a:srgbClr val="FFFFFF"/>
                </a:solidFill>
                <a:effectLst/>
                <a:latin typeface="Times New Roman" panose="02020603050405020304" pitchFamily="18" charset="0"/>
                <a:ea typeface="Times New Roman" panose="02020603050405020304" pitchFamily="18" charset="0"/>
              </a:rPr>
              <a:t>Motivation</a:t>
            </a:r>
            <a:endParaRPr lang="en-IN" sz="3200" dirty="0">
              <a:solidFill>
                <a:srgbClr val="FFFFFF"/>
              </a:solidFill>
            </a:endParaRPr>
          </a:p>
        </p:txBody>
      </p:sp>
      <p:sp>
        <p:nvSpPr>
          <p:cNvPr id="12" name="Rectangle 11">
            <a:extLst>
              <a:ext uri="{FF2B5EF4-FFF2-40B4-BE49-F238E27FC236}">
                <a16:creationId xmlns:a16="http://schemas.microsoft.com/office/drawing/2014/main" id="{F8E828FC-05B4-4BA4-92D3-3DF79D42D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lumMod val="75000"/>
              <a:lumOff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A1E33E-7B11-45D3-B355-CCBE61418908}"/>
              </a:ext>
            </a:extLst>
          </p:cNvPr>
          <p:cNvSpPr>
            <a:spLocks noGrp="1"/>
          </p:cNvSpPr>
          <p:nvPr>
            <p:ph idx="1"/>
          </p:nvPr>
        </p:nvSpPr>
        <p:spPr>
          <a:xfrm>
            <a:off x="6570206" y="1111753"/>
            <a:ext cx="5057396" cy="4628275"/>
          </a:xfrm>
        </p:spPr>
        <p:txBody>
          <a:bodyPr anchor="ctr">
            <a:normAutofit/>
          </a:bodyPr>
          <a:lstStyle/>
          <a:p>
            <a:r>
              <a:rPr lang="en-IN" dirty="0">
                <a:solidFill>
                  <a:schemeClr val="tx1">
                    <a:lumMod val="85000"/>
                    <a:lumOff val="15000"/>
                  </a:schemeClr>
                </a:solidFill>
              </a:rPr>
              <a:t>                                             </a:t>
            </a:r>
            <a:r>
              <a:rPr lang="en-IN" dirty="0">
                <a:solidFill>
                  <a:schemeClr val="tx1">
                    <a:lumMod val="85000"/>
                    <a:lumOff val="15000"/>
                  </a:schemeClr>
                </a:solidFill>
                <a:effectLst/>
                <a:latin typeface="Times New Roman" panose="02020603050405020304" pitchFamily="18" charset="0"/>
                <a:ea typeface="Noto Sans CJK SC Regular"/>
              </a:rPr>
              <a:t>Documents are an important aspect of many enterprises in a variety of sectors, including law, finance, and technology . </a:t>
            </a:r>
          </a:p>
          <a:p>
            <a:r>
              <a:rPr lang="en-IN" dirty="0">
                <a:solidFill>
                  <a:schemeClr val="tx1">
                    <a:lumMod val="85000"/>
                    <a:lumOff val="15000"/>
                  </a:schemeClr>
                </a:solidFill>
                <a:effectLst/>
                <a:latin typeface="Times New Roman" panose="02020603050405020304" pitchFamily="18" charset="0"/>
                <a:ea typeface="Noto Sans CJK SC Regular"/>
              </a:rPr>
              <a:t>So , to increase speed  and efficiency , using deep learning and </a:t>
            </a:r>
            <a:r>
              <a:rPr lang="en-IN" dirty="0">
                <a:solidFill>
                  <a:schemeClr val="tx1">
                    <a:lumMod val="85000"/>
                    <a:lumOff val="15000"/>
                  </a:schemeClr>
                </a:solidFill>
                <a:latin typeface="Times New Roman" panose="02020603050405020304" pitchFamily="18" charset="0"/>
              </a:rPr>
              <a:t>Modern tools ,</a:t>
            </a:r>
          </a:p>
          <a:p>
            <a:r>
              <a:rPr lang="en-IN" dirty="0">
                <a:solidFill>
                  <a:schemeClr val="tx1">
                    <a:lumMod val="85000"/>
                    <a:lumOff val="15000"/>
                  </a:schemeClr>
                </a:solidFill>
                <a:latin typeface="Times New Roman" panose="02020603050405020304" pitchFamily="18" charset="0"/>
              </a:rPr>
              <a:t>we can perform such a operations so that the processing and storage of data will be organised </a:t>
            </a:r>
            <a:r>
              <a:rPr lang="en-IN" dirty="0">
                <a:solidFill>
                  <a:schemeClr val="tx1">
                    <a:lumMod val="85000"/>
                    <a:lumOff val="15000"/>
                  </a:schemeClr>
                </a:solidFill>
              </a:rPr>
              <a:t>And nearly automated so the time and human work required for this task can be   reduced .</a:t>
            </a:r>
          </a:p>
        </p:txBody>
      </p:sp>
    </p:spTree>
    <p:extLst>
      <p:ext uri="{BB962C8B-B14F-4D97-AF65-F5344CB8AC3E}">
        <p14:creationId xmlns:p14="http://schemas.microsoft.com/office/powerpoint/2010/main" val="1956461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165654-56AF-49AF-8EA3-2E319254293F}"/>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b="1"/>
              <a:t>Problem-Statement</a:t>
            </a:r>
          </a:p>
        </p:txBody>
      </p:sp>
      <p:graphicFrame>
        <p:nvGraphicFramePr>
          <p:cNvPr id="5" name="TextBox 2">
            <a:extLst>
              <a:ext uri="{FF2B5EF4-FFF2-40B4-BE49-F238E27FC236}">
                <a16:creationId xmlns:a16="http://schemas.microsoft.com/office/drawing/2014/main" id="{9AF5B41C-C250-4E8F-81F2-B1F1F9972F8E}"/>
              </a:ext>
            </a:extLst>
          </p:cNvPr>
          <p:cNvGraphicFramePr/>
          <p:nvPr>
            <p:extLst>
              <p:ext uri="{D42A27DB-BD31-4B8C-83A1-F6EECF244321}">
                <p14:modId xmlns:p14="http://schemas.microsoft.com/office/powerpoint/2010/main" val="52603701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25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Target">
            <a:extLst>
              <a:ext uri="{FF2B5EF4-FFF2-40B4-BE49-F238E27FC236}">
                <a16:creationId xmlns:a16="http://schemas.microsoft.com/office/drawing/2014/main" id="{4CA531AE-8D3D-4D35-A6CD-BCAF50727B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697" y="815009"/>
            <a:ext cx="4480998" cy="4480998"/>
          </a:xfrm>
          <a:prstGeom prst="rect">
            <a:avLst/>
          </a:prstGeom>
        </p:spPr>
      </p:pic>
      <p:sp>
        <p:nvSpPr>
          <p:cNvPr id="5" name="TextBox 4">
            <a:extLst>
              <a:ext uri="{FF2B5EF4-FFF2-40B4-BE49-F238E27FC236}">
                <a16:creationId xmlns:a16="http://schemas.microsoft.com/office/drawing/2014/main" id="{380B91EA-D458-4E3D-A04F-DD5486DDBEC6}"/>
              </a:ext>
            </a:extLst>
          </p:cNvPr>
          <p:cNvSpPr txBox="1"/>
          <p:nvPr/>
        </p:nvSpPr>
        <p:spPr>
          <a:xfrm>
            <a:off x="5252830" y="330981"/>
            <a:ext cx="5471492" cy="1015663"/>
          </a:xfrm>
          <a:prstGeom prst="rect">
            <a:avLst/>
          </a:prstGeom>
          <a:noFill/>
        </p:spPr>
        <p:txBody>
          <a:bodyPr wrap="square" rtlCol="0">
            <a:spAutoFit/>
          </a:bodyPr>
          <a:lstStyle/>
          <a:p>
            <a:r>
              <a:rPr lang="en-US" sz="6000" b="1" dirty="0">
                <a:solidFill>
                  <a:schemeClr val="tx1">
                    <a:lumMod val="85000"/>
                    <a:lumOff val="15000"/>
                  </a:schemeClr>
                </a:solidFill>
                <a:effectLst/>
              </a:rPr>
              <a:t>Objective</a:t>
            </a:r>
            <a:endParaRPr lang="en-IN" sz="6000" dirty="0"/>
          </a:p>
        </p:txBody>
      </p:sp>
      <p:sp>
        <p:nvSpPr>
          <p:cNvPr id="7" name="TextBox 6">
            <a:extLst>
              <a:ext uri="{FF2B5EF4-FFF2-40B4-BE49-F238E27FC236}">
                <a16:creationId xmlns:a16="http://schemas.microsoft.com/office/drawing/2014/main" id="{B875880F-FF8E-419C-ACFD-AFFAB6BFD882}"/>
              </a:ext>
            </a:extLst>
          </p:cNvPr>
          <p:cNvSpPr txBox="1"/>
          <p:nvPr/>
        </p:nvSpPr>
        <p:spPr>
          <a:xfrm>
            <a:off x="4452731" y="1948070"/>
            <a:ext cx="7871792" cy="2677656"/>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Develop the Product to help the society, businesses to reduce human efforts</a:t>
            </a:r>
          </a:p>
          <a:p>
            <a:endParaRPr lang="en-IN" sz="2400" dirty="0"/>
          </a:p>
          <a:p>
            <a:pPr marL="285750" indent="-285750">
              <a:buFont typeface="Wingdings" panose="05000000000000000000" pitchFamily="2" charset="2"/>
              <a:buChar char="Ø"/>
            </a:pPr>
            <a:r>
              <a:rPr lang="en-IN" sz="2400" dirty="0"/>
              <a:t>Maintain and secure the confidential documents in databases with best practices</a:t>
            </a:r>
          </a:p>
          <a:p>
            <a:endParaRPr lang="en-IN" sz="2400" dirty="0"/>
          </a:p>
          <a:p>
            <a:pPr marL="285750" indent="-285750">
              <a:buFont typeface="Wingdings" panose="05000000000000000000" pitchFamily="2" charset="2"/>
              <a:buChar char="Ø"/>
            </a:pPr>
            <a:r>
              <a:rPr lang="en-IN" sz="2400" dirty="0"/>
              <a:t>Serve the data to other applications using API </a:t>
            </a:r>
          </a:p>
        </p:txBody>
      </p:sp>
    </p:spTree>
    <p:extLst>
      <p:ext uri="{BB962C8B-B14F-4D97-AF65-F5344CB8AC3E}">
        <p14:creationId xmlns:p14="http://schemas.microsoft.com/office/powerpoint/2010/main" val="24892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Glasses on top of a book">
            <a:extLst>
              <a:ext uri="{FF2B5EF4-FFF2-40B4-BE49-F238E27FC236}">
                <a16:creationId xmlns:a16="http://schemas.microsoft.com/office/drawing/2014/main" id="{3A529841-1A67-4456-A653-3FF1E87B8771}"/>
              </a:ext>
            </a:extLst>
          </p:cNvPr>
          <p:cNvPicPr>
            <a:picLocks noChangeAspect="1"/>
          </p:cNvPicPr>
          <p:nvPr/>
        </p:nvPicPr>
        <p:blipFill rotWithShape="1">
          <a:blip r:embed="rId2">
            <a:alphaModFix amt="35000"/>
          </a:blip>
          <a:srcRect t="14112" b="983"/>
          <a:stretch/>
        </p:blipFill>
        <p:spPr>
          <a:xfrm>
            <a:off x="-145894" y="10"/>
            <a:ext cx="12191980" cy="6857990"/>
          </a:xfrm>
          <a:prstGeom prst="rect">
            <a:avLst/>
          </a:prstGeom>
        </p:spPr>
      </p:pic>
      <p:sp>
        <p:nvSpPr>
          <p:cNvPr id="2" name="Title 1">
            <a:extLst>
              <a:ext uri="{FF2B5EF4-FFF2-40B4-BE49-F238E27FC236}">
                <a16:creationId xmlns:a16="http://schemas.microsoft.com/office/drawing/2014/main" id="{EAF25BAE-72C7-4EA8-971E-2CA59768614F}"/>
              </a:ext>
            </a:extLst>
          </p:cNvPr>
          <p:cNvSpPr>
            <a:spLocks noGrp="1"/>
          </p:cNvSpPr>
          <p:nvPr>
            <p:ph type="title"/>
          </p:nvPr>
        </p:nvSpPr>
        <p:spPr>
          <a:xfrm>
            <a:off x="2303510" y="3017520"/>
            <a:ext cx="10058400" cy="822960"/>
          </a:xfrm>
        </p:spPr>
        <p:txBody>
          <a:bodyPr vert="horz" lIns="91440" tIns="45720" rIns="91440" bIns="45720" rtlCol="0" anchor="b">
            <a:normAutofit fontScale="90000"/>
          </a:bodyPr>
          <a:lstStyle/>
          <a:p>
            <a:r>
              <a:rPr lang="en-US" sz="8000" b="1" dirty="0">
                <a:solidFill>
                  <a:srgbClr val="FFFFFF"/>
                </a:solidFill>
                <a:effectLst/>
              </a:rPr>
              <a:t>Literature Review</a:t>
            </a:r>
            <a:endParaRPr lang="en-US" sz="8000" dirty="0">
              <a:solidFill>
                <a:srgbClr val="FFFFFF"/>
              </a:solidFill>
            </a:endParaRPr>
          </a:p>
        </p:txBody>
      </p:sp>
    </p:spTree>
    <p:extLst>
      <p:ext uri="{BB962C8B-B14F-4D97-AF65-F5344CB8AC3E}">
        <p14:creationId xmlns:p14="http://schemas.microsoft.com/office/powerpoint/2010/main" val="181293770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98D71F3-B8AB-483C-ABFF-887498CF296E}"/>
              </a:ext>
            </a:extLst>
          </p:cNvPr>
          <p:cNvGraphicFramePr>
            <a:graphicFrameLocks noGrp="1"/>
          </p:cNvGraphicFramePr>
          <p:nvPr>
            <p:extLst>
              <p:ext uri="{D42A27DB-BD31-4B8C-83A1-F6EECF244321}">
                <p14:modId xmlns:p14="http://schemas.microsoft.com/office/powerpoint/2010/main" val="2154834373"/>
              </p:ext>
            </p:extLst>
          </p:nvPr>
        </p:nvGraphicFramePr>
        <p:xfrm>
          <a:off x="0" y="0"/>
          <a:ext cx="10267122" cy="6857998"/>
        </p:xfrm>
        <a:graphic>
          <a:graphicData uri="http://schemas.openxmlformats.org/drawingml/2006/table">
            <a:tbl>
              <a:tblPr firstRow="1" bandRow="1">
                <a:tableStyleId>{5C22544A-7EE6-4342-B048-85BDC9FD1C3A}</a:tableStyleId>
              </a:tblPr>
              <a:tblGrid>
                <a:gridCol w="3422374">
                  <a:extLst>
                    <a:ext uri="{9D8B030D-6E8A-4147-A177-3AD203B41FA5}">
                      <a16:colId xmlns:a16="http://schemas.microsoft.com/office/drawing/2014/main" val="3027818999"/>
                    </a:ext>
                  </a:extLst>
                </a:gridCol>
                <a:gridCol w="3422374">
                  <a:extLst>
                    <a:ext uri="{9D8B030D-6E8A-4147-A177-3AD203B41FA5}">
                      <a16:colId xmlns:a16="http://schemas.microsoft.com/office/drawing/2014/main" val="303352809"/>
                    </a:ext>
                  </a:extLst>
                </a:gridCol>
                <a:gridCol w="3422374">
                  <a:extLst>
                    <a:ext uri="{9D8B030D-6E8A-4147-A177-3AD203B41FA5}">
                      <a16:colId xmlns:a16="http://schemas.microsoft.com/office/drawing/2014/main" val="2031345722"/>
                    </a:ext>
                  </a:extLst>
                </a:gridCol>
              </a:tblGrid>
              <a:tr h="1014410">
                <a:tc>
                  <a:txBody>
                    <a:bodyPr/>
                    <a:lstStyle/>
                    <a:p>
                      <a:r>
                        <a:rPr lang="en-IN" dirty="0"/>
                        <a:t>         </a:t>
                      </a:r>
                    </a:p>
                    <a:p>
                      <a:r>
                        <a:rPr lang="en-IN" dirty="0"/>
                        <a:t>          Journal Titles</a:t>
                      </a:r>
                    </a:p>
                  </a:txBody>
                  <a:tcPr/>
                </a:tc>
                <a:tc>
                  <a:txBody>
                    <a:bodyPr/>
                    <a:lstStyle/>
                    <a:p>
                      <a:r>
                        <a:rPr lang="en-IN" dirty="0"/>
                        <a:t>         </a:t>
                      </a:r>
                    </a:p>
                    <a:p>
                      <a:r>
                        <a:rPr lang="en-IN" dirty="0"/>
                        <a:t>                Highlights</a:t>
                      </a:r>
                    </a:p>
                  </a:txBody>
                  <a:tcPr/>
                </a:tc>
                <a:tc>
                  <a:txBody>
                    <a:bodyPr/>
                    <a:lstStyle/>
                    <a:p>
                      <a:r>
                        <a:rPr lang="en-IN" dirty="0"/>
                        <a:t>           </a:t>
                      </a:r>
                    </a:p>
                    <a:p>
                      <a:r>
                        <a:rPr lang="en-IN" dirty="0"/>
                        <a:t>            Authors</a:t>
                      </a:r>
                    </a:p>
                  </a:txBody>
                  <a:tcPr/>
                </a:tc>
                <a:extLst>
                  <a:ext uri="{0D108BD9-81ED-4DB2-BD59-A6C34878D82A}">
                    <a16:rowId xmlns:a16="http://schemas.microsoft.com/office/drawing/2014/main" val="1046613663"/>
                  </a:ext>
                </a:extLst>
              </a:tr>
              <a:tr h="1660473">
                <a:tc>
                  <a:txBody>
                    <a:bodyPr/>
                    <a:lstStyle/>
                    <a:p>
                      <a:r>
                        <a:rPr lang="en-US" sz="1800" b="0" i="0" u="none" strike="noStrike" dirty="0">
                          <a:solidFill>
                            <a:srgbClr val="000000"/>
                          </a:solidFill>
                          <a:effectLst/>
                          <a:latin typeface="Calibri" panose="020F0502020204030204" pitchFamily="34" charset="0"/>
                        </a:rPr>
                        <a:t>Handwritten Optical Character Recognition (OCR)</a:t>
                      </a:r>
                    </a:p>
                    <a:p>
                      <a:r>
                        <a:rPr lang="en-US" sz="1800" b="0" i="0" u="none" strike="noStrike" dirty="0">
                          <a:solidFill>
                            <a:srgbClr val="000000"/>
                          </a:solidFill>
                          <a:effectLst/>
                          <a:latin typeface="Calibri" panose="020F0502020204030204" pitchFamily="34" charset="0"/>
                        </a:rPr>
                        <a:t>              </a:t>
                      </a:r>
                      <a:endParaRPr lang="en-IN" u="none" dirty="0"/>
                    </a:p>
                  </a:txBody>
                  <a:tcPr/>
                </a:tc>
                <a:tc>
                  <a:txBody>
                    <a:bodyPr/>
                    <a:lstStyle/>
                    <a:p>
                      <a:r>
                        <a:rPr lang="en-IN" sz="1400" dirty="0"/>
                        <a:t>           1] Trends in OCR through the world by different researchers and their findings</a:t>
                      </a:r>
                    </a:p>
                    <a:p>
                      <a:r>
                        <a:rPr lang="en-IN" sz="1400" dirty="0"/>
                        <a:t>             2] model training for </a:t>
                      </a:r>
                      <a:r>
                        <a:rPr lang="en-IN" sz="1400" b="0" i="0" u="none" strike="noStrike" baseline="0" dirty="0">
                          <a:solidFill>
                            <a:srgbClr val="333333"/>
                          </a:solidFill>
                          <a:latin typeface="FormataOTFMdIt"/>
                        </a:rPr>
                        <a:t>STRUCTURAL PATTERN RECOGNITION</a:t>
                      </a:r>
                    </a:p>
                    <a:p>
                      <a:r>
                        <a:rPr lang="en-IN" sz="1400" dirty="0">
                          <a:solidFill>
                            <a:srgbClr val="333333"/>
                          </a:solidFill>
                          <a:latin typeface="FormataOTFMdIt"/>
                        </a:rPr>
                        <a:t>             3] preserve about to extinct languages using structural recognition</a:t>
                      </a:r>
                      <a:endParaRPr lang="en-IN" sz="1400" dirty="0"/>
                    </a:p>
                    <a:p>
                      <a:endParaRPr lang="en-IN" sz="1400" dirty="0"/>
                    </a:p>
                  </a:txBody>
                  <a:tcPr/>
                </a:tc>
                <a:tc>
                  <a:txBody>
                    <a:bodyPr/>
                    <a:lstStyle/>
                    <a:p>
                      <a:r>
                        <a:rPr lang="en-IN" sz="1600" b="0" i="0" u="none" strike="noStrike" dirty="0">
                          <a:solidFill>
                            <a:srgbClr val="000000"/>
                          </a:solidFill>
                          <a:effectLst/>
                          <a:latin typeface="Calibri" panose="020F0502020204030204" pitchFamily="34" charset="0"/>
                        </a:rPr>
                        <a:t>1]  </a:t>
                      </a:r>
                      <a:r>
                        <a:rPr lang="en-US" sz="1600" b="0" i="0" u="none" strike="noStrike" dirty="0">
                          <a:solidFill>
                            <a:srgbClr val="000000"/>
                          </a:solidFill>
                          <a:effectLst/>
                          <a:latin typeface="Calibri" panose="020F0502020204030204" pitchFamily="34" charset="0"/>
                        </a:rPr>
                        <a:t>JAMSHED MEMON                   </a:t>
                      </a:r>
                    </a:p>
                    <a:p>
                      <a:r>
                        <a:rPr lang="en-US" sz="1600" b="0" i="0" u="none" strike="noStrike" dirty="0">
                          <a:solidFill>
                            <a:srgbClr val="000000"/>
                          </a:solidFill>
                          <a:effectLst/>
                          <a:latin typeface="Calibri" panose="020F0502020204030204" pitchFamily="34" charset="0"/>
                        </a:rPr>
                        <a:t> 2] MAIRA SAMI   </a:t>
                      </a:r>
                    </a:p>
                    <a:p>
                      <a:r>
                        <a:rPr lang="en-US" sz="1600" b="0" i="0" u="none" strike="noStrike" dirty="0">
                          <a:solidFill>
                            <a:srgbClr val="000000"/>
                          </a:solidFill>
                          <a:effectLst/>
                          <a:latin typeface="Calibri" panose="020F0502020204030204" pitchFamily="34" charset="0"/>
                        </a:rPr>
                        <a:t>3]RIZWAN AHMED KHAN               </a:t>
                      </a:r>
                    </a:p>
                    <a:p>
                      <a:r>
                        <a:rPr lang="en-US" sz="1600" b="0" i="0" u="none" strike="noStrike" dirty="0">
                          <a:solidFill>
                            <a:srgbClr val="000000"/>
                          </a:solidFill>
                          <a:effectLst/>
                          <a:latin typeface="Calibri" panose="020F0502020204030204" pitchFamily="34" charset="0"/>
                        </a:rPr>
                        <a:t>4]MUEEN UDDIN</a:t>
                      </a:r>
                    </a:p>
                    <a:p>
                      <a:endParaRPr lang="en-IN" dirty="0"/>
                    </a:p>
                  </a:txBody>
                  <a:tcPr/>
                </a:tc>
                <a:extLst>
                  <a:ext uri="{0D108BD9-81ED-4DB2-BD59-A6C34878D82A}">
                    <a16:rowId xmlns:a16="http://schemas.microsoft.com/office/drawing/2014/main" val="2019812294"/>
                  </a:ext>
                </a:extLst>
              </a:tr>
              <a:tr h="1405016">
                <a:tc>
                  <a:txBody>
                    <a:bodyPr/>
                    <a:lstStyle/>
                    <a:p>
                      <a:r>
                        <a:rPr lang="en-US" sz="1800" b="0" i="0" u="none" strike="noStrike" dirty="0">
                          <a:solidFill>
                            <a:srgbClr val="000000"/>
                          </a:solidFill>
                          <a:effectLst/>
                          <a:latin typeface="Calibri" panose="020F0502020204030204" pitchFamily="34" charset="0"/>
                        </a:rPr>
                        <a:t>Optical Character Recognition by </a:t>
                      </a:r>
                    </a:p>
                    <a:p>
                      <a:r>
                        <a:rPr lang="en-US" sz="1800" b="0" i="0" u="none" strike="noStrike" dirty="0">
                          <a:solidFill>
                            <a:srgbClr val="000000"/>
                          </a:solidFill>
                          <a:effectLst/>
                          <a:latin typeface="Calibri" panose="020F0502020204030204" pitchFamily="34" charset="0"/>
                        </a:rPr>
                        <a:t>Open-Source OCR Tool Tesseract</a:t>
                      </a:r>
                      <a:endParaRPr lang="en-IN" u="none" dirty="0"/>
                    </a:p>
                  </a:txBody>
                  <a:tcPr/>
                </a:tc>
                <a:tc>
                  <a:txBody>
                    <a:bodyPr/>
                    <a:lstStyle/>
                    <a:p>
                      <a:r>
                        <a:rPr lang="en-IN" sz="1600" dirty="0"/>
                        <a:t>1]  history and architecture of open source Library “</a:t>
                      </a:r>
                      <a:r>
                        <a:rPr lang="en-IN" sz="1400" i="0" u="none" strike="noStrike" baseline="0" dirty="0">
                          <a:solidFill>
                            <a:srgbClr val="000000"/>
                          </a:solidFill>
                          <a:latin typeface="Times New Roman" panose="02020603050405020304" pitchFamily="18" charset="0"/>
                        </a:rPr>
                        <a:t>TESSERACT” </a:t>
                      </a:r>
                      <a:endParaRPr lang="en-IN" sz="1600" dirty="0"/>
                    </a:p>
                    <a:p>
                      <a:r>
                        <a:rPr lang="en-IN" sz="1600" dirty="0"/>
                        <a:t>2]</a:t>
                      </a:r>
                      <a:r>
                        <a:rPr lang="en-IN" sz="1600" dirty="0">
                          <a:solidFill>
                            <a:srgbClr val="333333"/>
                          </a:solidFill>
                          <a:latin typeface="FormataOTFMdIt"/>
                        </a:rPr>
                        <a:t> working and algorithms behind tesseract </a:t>
                      </a:r>
                      <a:endParaRPr lang="en-IN" sz="1600" dirty="0"/>
                    </a:p>
                    <a:p>
                      <a:endParaRPr lang="en-IN" dirty="0"/>
                    </a:p>
                  </a:txBody>
                  <a:tcPr/>
                </a:tc>
                <a:tc>
                  <a:txBody>
                    <a:bodyPr/>
                    <a:lstStyle/>
                    <a:p>
                      <a:r>
                        <a:rPr lang="en-IN" sz="1600" b="0" i="0" u="none" strike="noStrike" baseline="0" dirty="0">
                          <a:solidFill>
                            <a:srgbClr val="000000"/>
                          </a:solidFill>
                          <a:latin typeface="Source Sans Pro" panose="020B0503030403020204" pitchFamily="34" charset="0"/>
                        </a:rPr>
                        <a:t>Chirag Indravadanbhai Patel </a:t>
                      </a:r>
                      <a:r>
                        <a:rPr lang="en-IN" sz="1600" dirty="0">
                          <a:solidFill>
                            <a:srgbClr val="000000"/>
                          </a:solidFill>
                          <a:latin typeface="Source Sans Pro" panose="020B0604020202020204" pitchFamily="34" charset="0"/>
                        </a:rPr>
                        <a:t>  and  </a:t>
                      </a:r>
                      <a:r>
                        <a:rPr lang="en-IN" sz="1600" b="0" i="0" u="none" strike="noStrike" baseline="0" dirty="0">
                          <a:solidFill>
                            <a:srgbClr val="000000"/>
                          </a:solidFill>
                          <a:latin typeface="Source Sans Pro" panose="020B0503030403020204" pitchFamily="34" charset="0"/>
                        </a:rPr>
                        <a:t> Dharmendra Patel </a:t>
                      </a:r>
                      <a:endParaRPr lang="en-IN" sz="1600" dirty="0"/>
                    </a:p>
                  </a:txBody>
                  <a:tcPr/>
                </a:tc>
                <a:extLst>
                  <a:ext uri="{0D108BD9-81ED-4DB2-BD59-A6C34878D82A}">
                    <a16:rowId xmlns:a16="http://schemas.microsoft.com/office/drawing/2014/main" val="686236572"/>
                  </a:ext>
                </a:extLst>
              </a:tr>
              <a:tr h="1149558">
                <a:tc>
                  <a:txBody>
                    <a:bodyPr/>
                    <a:lstStyle/>
                    <a:p>
                      <a:r>
                        <a:rPr lang="en-US" sz="1800" b="0" i="0" u="none" strike="noStrike" dirty="0">
                          <a:solidFill>
                            <a:srgbClr val="000000"/>
                          </a:solidFill>
                          <a:effectLst/>
                          <a:latin typeface="Calibri" panose="020F0502020204030204" pitchFamily="34" charset="0"/>
                        </a:rPr>
                        <a:t>An Overview of the Tesseract OCR Engine</a:t>
                      </a:r>
                      <a:endParaRPr lang="en-IN" u="none" dirty="0"/>
                    </a:p>
                  </a:txBody>
                  <a:tcPr/>
                </a:tc>
                <a:tc>
                  <a:txBody>
                    <a:bodyPr/>
                    <a:lstStyle/>
                    <a:p>
                      <a:r>
                        <a:rPr lang="en-IN" dirty="0"/>
                        <a:t> </a:t>
                      </a:r>
                      <a:r>
                        <a:rPr lang="en-IN" sz="1600" dirty="0"/>
                        <a:t>1] Architecture and classification methods behind working of tesseract</a:t>
                      </a:r>
                    </a:p>
                    <a:p>
                      <a:r>
                        <a:rPr lang="en-IN" sz="1600" dirty="0"/>
                        <a:t>2] Line and Word recognition  from images</a:t>
                      </a:r>
                    </a:p>
                  </a:txBody>
                  <a:tcPr/>
                </a:tc>
                <a:tc>
                  <a:txBody>
                    <a:bodyPr/>
                    <a:lstStyle/>
                    <a:p>
                      <a:r>
                        <a:rPr lang="en-IN" sz="1600" dirty="0"/>
                        <a:t>Ray Smith </a:t>
                      </a:r>
                    </a:p>
                  </a:txBody>
                  <a:tcPr/>
                </a:tc>
                <a:extLst>
                  <a:ext uri="{0D108BD9-81ED-4DB2-BD59-A6C34878D82A}">
                    <a16:rowId xmlns:a16="http://schemas.microsoft.com/office/drawing/2014/main" val="1210125805"/>
                  </a:ext>
                </a:extLst>
              </a:tr>
              <a:tr h="1628541">
                <a:tc>
                  <a:txBody>
                    <a:bodyPr/>
                    <a:lstStyle/>
                    <a:p>
                      <a:r>
                        <a:rPr lang="en-US" sz="1800" b="0" i="0" u="none" strike="noStrike" dirty="0">
                          <a:solidFill>
                            <a:srgbClr val="000000"/>
                          </a:solidFill>
                          <a:effectLst/>
                          <a:latin typeface="Calibri" panose="020F0502020204030204" pitchFamily="34" charset="0"/>
                        </a:rPr>
                        <a:t>Text Recognition and Medicine Identification by Visually Impaired People</a:t>
                      </a:r>
                      <a:r>
                        <a:rPr lang="en-US" sz="1200" dirty="0"/>
                        <a:t> </a:t>
                      </a:r>
                      <a:endParaRPr lang="en-IN" dirty="0"/>
                    </a:p>
                  </a:txBody>
                  <a:tcPr/>
                </a:tc>
                <a:tc>
                  <a:txBody>
                    <a:bodyPr/>
                    <a:lstStyle/>
                    <a:p>
                      <a:r>
                        <a:rPr lang="en-IN" sz="1600" dirty="0"/>
                        <a:t>1] Architecture and classification methods behind working of tesseract</a:t>
                      </a:r>
                    </a:p>
                    <a:p>
                      <a:r>
                        <a:rPr lang="en-IN" sz="1600" dirty="0"/>
                        <a:t>             2] Line and Word recognition  from images</a:t>
                      </a:r>
                    </a:p>
                  </a:txBody>
                  <a:tcPr/>
                </a:tc>
                <a:tc>
                  <a:txBody>
                    <a:bodyPr/>
                    <a:lstStyle/>
                    <a:p>
                      <a:r>
                        <a:rPr lang="en-IN" sz="1600" b="0" i="0" u="none" strike="noStrike" dirty="0" err="1">
                          <a:solidFill>
                            <a:srgbClr val="000000"/>
                          </a:solidFill>
                          <a:effectLst/>
                          <a:latin typeface="Arial" panose="020B0604020202020204" pitchFamily="34" charset="0"/>
                        </a:rPr>
                        <a:t>Snigdha</a:t>
                      </a:r>
                      <a:r>
                        <a:rPr lang="en-IN" sz="1600" b="0" i="0" u="none" strike="noStrike" dirty="0">
                          <a:solidFill>
                            <a:srgbClr val="000000"/>
                          </a:solidFill>
                          <a:effectLst/>
                          <a:latin typeface="Arial" panose="020B0604020202020204" pitchFamily="34" charset="0"/>
                        </a:rPr>
                        <a:t> Kesh, </a:t>
                      </a:r>
                      <a:r>
                        <a:rPr lang="en-IN" sz="1600" b="0" i="0" u="none" strike="noStrike" dirty="0" err="1">
                          <a:solidFill>
                            <a:srgbClr val="000000"/>
                          </a:solidFill>
                          <a:effectLst/>
                          <a:latin typeface="Arial" panose="020B0604020202020204" pitchFamily="34" charset="0"/>
                        </a:rPr>
                        <a:t>Ananthanagu</a:t>
                      </a:r>
                      <a:r>
                        <a:rPr lang="en-IN" sz="1600" b="0" i="0" u="none" strike="noStrike" dirty="0">
                          <a:solidFill>
                            <a:srgbClr val="000000"/>
                          </a:solidFill>
                          <a:effectLst/>
                          <a:latin typeface="Arial" panose="020B0604020202020204" pitchFamily="34" charset="0"/>
                        </a:rPr>
                        <a:t> U</a:t>
                      </a:r>
                      <a:r>
                        <a:rPr lang="en-IN" sz="1600" dirty="0">
                          <a:effectLst/>
                        </a:rPr>
                        <a:t> </a:t>
                      </a:r>
                      <a:endParaRPr lang="en-IN" sz="1600" dirty="0"/>
                    </a:p>
                  </a:txBody>
                  <a:tcPr/>
                </a:tc>
                <a:extLst>
                  <a:ext uri="{0D108BD9-81ED-4DB2-BD59-A6C34878D82A}">
                    <a16:rowId xmlns:a16="http://schemas.microsoft.com/office/drawing/2014/main" val="3317627385"/>
                  </a:ext>
                </a:extLst>
              </a:tr>
            </a:tbl>
          </a:graphicData>
        </a:graphic>
      </p:graphicFrame>
      <p:graphicFrame>
        <p:nvGraphicFramePr>
          <p:cNvPr id="2" name="Table 2">
            <a:extLst>
              <a:ext uri="{FF2B5EF4-FFF2-40B4-BE49-F238E27FC236}">
                <a16:creationId xmlns:a16="http://schemas.microsoft.com/office/drawing/2014/main" id="{EF193A96-B51A-41EE-86CA-82472894A877}"/>
              </a:ext>
            </a:extLst>
          </p:cNvPr>
          <p:cNvGraphicFramePr>
            <a:graphicFrameLocks noGrp="1"/>
          </p:cNvGraphicFramePr>
          <p:nvPr>
            <p:extLst>
              <p:ext uri="{D42A27DB-BD31-4B8C-83A1-F6EECF244321}">
                <p14:modId xmlns:p14="http://schemas.microsoft.com/office/powerpoint/2010/main" val="21084102"/>
              </p:ext>
            </p:extLst>
          </p:nvPr>
        </p:nvGraphicFramePr>
        <p:xfrm>
          <a:off x="10267122" y="-2"/>
          <a:ext cx="1924878" cy="6858002"/>
        </p:xfrm>
        <a:graphic>
          <a:graphicData uri="http://schemas.openxmlformats.org/drawingml/2006/table">
            <a:tbl>
              <a:tblPr firstRow="1" bandRow="1">
                <a:tableStyleId>{5C22544A-7EE6-4342-B048-85BDC9FD1C3A}</a:tableStyleId>
              </a:tblPr>
              <a:tblGrid>
                <a:gridCol w="1924878">
                  <a:extLst>
                    <a:ext uri="{9D8B030D-6E8A-4147-A177-3AD203B41FA5}">
                      <a16:colId xmlns:a16="http://schemas.microsoft.com/office/drawing/2014/main" val="1933557799"/>
                    </a:ext>
                  </a:extLst>
                </a:gridCol>
              </a:tblGrid>
              <a:tr h="1013793">
                <a:tc>
                  <a:txBody>
                    <a:bodyPr/>
                    <a:lstStyle/>
                    <a:p>
                      <a:endParaRPr lang="en-IN" dirty="0"/>
                    </a:p>
                    <a:p>
                      <a:r>
                        <a:rPr lang="en-IN" dirty="0"/>
                        <a:t>  Published Year</a:t>
                      </a:r>
                    </a:p>
                  </a:txBody>
                  <a:tcPr/>
                </a:tc>
                <a:extLst>
                  <a:ext uri="{0D108BD9-81ED-4DB2-BD59-A6C34878D82A}">
                    <a16:rowId xmlns:a16="http://schemas.microsoft.com/office/drawing/2014/main" val="1364784232"/>
                  </a:ext>
                </a:extLst>
              </a:tr>
              <a:tr h="1669774">
                <a:tc>
                  <a:txBody>
                    <a:bodyPr/>
                    <a:lstStyle/>
                    <a:p>
                      <a:r>
                        <a:rPr lang="en-IN" dirty="0"/>
                        <a:t>August ,2020</a:t>
                      </a:r>
                    </a:p>
                  </a:txBody>
                  <a:tcPr/>
                </a:tc>
                <a:extLst>
                  <a:ext uri="{0D108BD9-81ED-4DB2-BD59-A6C34878D82A}">
                    <a16:rowId xmlns:a16="http://schemas.microsoft.com/office/drawing/2014/main" val="599903910"/>
                  </a:ext>
                </a:extLst>
              </a:tr>
              <a:tr h="1421296">
                <a:tc>
                  <a:txBody>
                    <a:bodyPr/>
                    <a:lstStyle/>
                    <a:p>
                      <a:r>
                        <a:rPr lang="en-IN" dirty="0"/>
                        <a:t>October,2017</a:t>
                      </a:r>
                    </a:p>
                  </a:txBody>
                  <a:tcPr/>
                </a:tc>
                <a:extLst>
                  <a:ext uri="{0D108BD9-81ED-4DB2-BD59-A6C34878D82A}">
                    <a16:rowId xmlns:a16="http://schemas.microsoft.com/office/drawing/2014/main" val="3072493848"/>
                  </a:ext>
                </a:extLst>
              </a:tr>
              <a:tr h="1113182">
                <a:tc>
                  <a:txBody>
                    <a:bodyPr/>
                    <a:lstStyle/>
                    <a:p>
                      <a:r>
                        <a:rPr lang="en-IN" dirty="0"/>
                        <a:t>July 2019</a:t>
                      </a:r>
                    </a:p>
                  </a:txBody>
                  <a:tcPr/>
                </a:tc>
                <a:extLst>
                  <a:ext uri="{0D108BD9-81ED-4DB2-BD59-A6C34878D82A}">
                    <a16:rowId xmlns:a16="http://schemas.microsoft.com/office/drawing/2014/main" val="3468592387"/>
                  </a:ext>
                </a:extLst>
              </a:tr>
              <a:tr h="1639957">
                <a:tc>
                  <a:txBody>
                    <a:bodyPr/>
                    <a:lstStyle/>
                    <a:p>
                      <a:r>
                        <a:rPr lang="en-IN" dirty="0"/>
                        <a:t>May,2018</a:t>
                      </a:r>
                    </a:p>
                  </a:txBody>
                  <a:tcPr/>
                </a:tc>
                <a:extLst>
                  <a:ext uri="{0D108BD9-81ED-4DB2-BD59-A6C34878D82A}">
                    <a16:rowId xmlns:a16="http://schemas.microsoft.com/office/drawing/2014/main" val="889688976"/>
                  </a:ext>
                </a:extLst>
              </a:tr>
            </a:tbl>
          </a:graphicData>
        </a:graphic>
      </p:graphicFrame>
    </p:spTree>
    <p:extLst>
      <p:ext uri="{BB962C8B-B14F-4D97-AF65-F5344CB8AC3E}">
        <p14:creationId xmlns:p14="http://schemas.microsoft.com/office/powerpoint/2010/main" val="4550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AF96-D8A2-44A5-BD9A-0B26CF7B974D}"/>
              </a:ext>
            </a:extLst>
          </p:cNvPr>
          <p:cNvSpPr>
            <a:spLocks noGrp="1"/>
          </p:cNvSpPr>
          <p:nvPr>
            <p:ph type="title" idx="4294967295"/>
          </p:nvPr>
        </p:nvSpPr>
        <p:spPr>
          <a:xfrm>
            <a:off x="744718" y="924494"/>
            <a:ext cx="11447282" cy="523875"/>
          </a:xfrm>
        </p:spPr>
        <p:txBody>
          <a:bodyPr>
            <a:noAutofit/>
          </a:bodyPr>
          <a:lstStyle/>
          <a:p>
            <a:pPr marL="342900" indent="-342900">
              <a:buFont typeface="Courier New" panose="02070309020205020404" pitchFamily="49" charset="0"/>
              <a:buChar char="o"/>
            </a:pPr>
            <a:r>
              <a:rPr lang="en-US" sz="2400" b="0" i="0" u="sng" strike="noStrike" dirty="0">
                <a:solidFill>
                  <a:srgbClr val="000000"/>
                </a:solidFill>
                <a:effectLst/>
                <a:latin typeface="Calibri" panose="020F0502020204030204" pitchFamily="34" charset="0"/>
              </a:rPr>
              <a:t>      Handwritten Optical Character Recognition (OCR): </a:t>
            </a:r>
            <a:br>
              <a:rPr lang="en-US" sz="2400" b="0" i="0" u="sng" strike="noStrike" dirty="0">
                <a:solidFill>
                  <a:srgbClr val="000000"/>
                </a:solidFill>
                <a:effectLst/>
                <a:latin typeface="Calibri" panose="020F0502020204030204" pitchFamily="34" charset="0"/>
              </a:rPr>
            </a:br>
            <a:r>
              <a:rPr lang="en-US" sz="2400" b="0" i="0" strike="noStrike" dirty="0">
                <a:solidFill>
                  <a:srgbClr val="000000"/>
                </a:solidFill>
                <a:effectLst/>
                <a:latin typeface="Calibri" panose="020F0502020204030204" pitchFamily="34" charset="0"/>
              </a:rPr>
              <a:t>                                                          A Comprehensive Systematic Literature Review (SLR)</a:t>
            </a:r>
            <a:r>
              <a:rPr lang="en-US" sz="5400" dirty="0"/>
              <a:t> </a:t>
            </a:r>
            <a:endParaRPr lang="en-IN" sz="5400" dirty="0"/>
          </a:p>
        </p:txBody>
      </p:sp>
      <p:sp>
        <p:nvSpPr>
          <p:cNvPr id="3" name="TextBox 2">
            <a:extLst>
              <a:ext uri="{FF2B5EF4-FFF2-40B4-BE49-F238E27FC236}">
                <a16:creationId xmlns:a16="http://schemas.microsoft.com/office/drawing/2014/main" id="{E50E92AF-ECF0-4D97-8D75-849442874372}"/>
              </a:ext>
            </a:extLst>
          </p:cNvPr>
          <p:cNvSpPr txBox="1"/>
          <p:nvPr/>
        </p:nvSpPr>
        <p:spPr>
          <a:xfrm>
            <a:off x="4100661" y="1700653"/>
            <a:ext cx="9636701" cy="1200329"/>
          </a:xfrm>
          <a:prstGeom prst="rect">
            <a:avLst/>
          </a:prstGeom>
          <a:noFill/>
        </p:spPr>
        <p:txBody>
          <a:bodyPr wrap="square" rtlCol="0">
            <a:spAutoFit/>
          </a:bodyPr>
          <a:lstStyle/>
          <a:p>
            <a:r>
              <a:rPr lang="en-IN" dirty="0"/>
              <a:t>Published in IEEE-International Conference by </a:t>
            </a:r>
          </a:p>
          <a:p>
            <a:r>
              <a:rPr lang="en-IN" sz="1800" b="0" i="0" u="none" strike="noStrike" dirty="0">
                <a:solidFill>
                  <a:srgbClr val="000000"/>
                </a:solidFill>
                <a:effectLst/>
                <a:latin typeface="Calibri" panose="020F0502020204030204" pitchFamily="34" charset="0"/>
              </a:rPr>
              <a:t>1]  </a:t>
            </a:r>
            <a:r>
              <a:rPr lang="en-US" sz="1800" b="0" i="0" u="none" strike="noStrike" dirty="0">
                <a:solidFill>
                  <a:srgbClr val="000000"/>
                </a:solidFill>
                <a:effectLst/>
                <a:latin typeface="Calibri" panose="020F0502020204030204" pitchFamily="34" charset="0"/>
              </a:rPr>
              <a:t>JAMSHED MEMON                    2] MAIRA SAMI   </a:t>
            </a:r>
          </a:p>
          <a:p>
            <a:r>
              <a:rPr lang="en-US" sz="1800" b="0" i="0" u="none" strike="noStrike" dirty="0">
                <a:solidFill>
                  <a:srgbClr val="000000"/>
                </a:solidFill>
                <a:effectLst/>
                <a:latin typeface="Calibri" panose="020F0502020204030204" pitchFamily="34" charset="0"/>
              </a:rPr>
              <a:t>3]RIZWAN AHMED KHAN               4]MUEEN UDDIN</a:t>
            </a:r>
          </a:p>
          <a:p>
            <a:r>
              <a:rPr lang="en-US" dirty="0">
                <a:solidFill>
                  <a:srgbClr val="000000"/>
                </a:solidFill>
                <a:latin typeface="Calibri" panose="020F0502020204030204" pitchFamily="34" charset="0"/>
              </a:rPr>
              <a:t>                                                                           on </a:t>
            </a:r>
            <a:r>
              <a:rPr lang="en-IN" sz="1800" b="0" i="0" u="none" strike="noStrike" dirty="0">
                <a:solidFill>
                  <a:srgbClr val="000000"/>
                </a:solidFill>
                <a:effectLst/>
                <a:latin typeface="Calibri" panose="020F0502020204030204" pitchFamily="34" charset="0"/>
              </a:rPr>
              <a:t>August 14, 2020.</a:t>
            </a:r>
            <a:r>
              <a:rPr lang="en-IN" dirty="0"/>
              <a:t> </a:t>
            </a:r>
            <a:r>
              <a:rPr lang="en-US" dirty="0"/>
              <a:t> </a:t>
            </a:r>
            <a:endParaRPr lang="en-IN" dirty="0"/>
          </a:p>
        </p:txBody>
      </p:sp>
      <p:sp>
        <p:nvSpPr>
          <p:cNvPr id="4" name="TextBox 3">
            <a:extLst>
              <a:ext uri="{FF2B5EF4-FFF2-40B4-BE49-F238E27FC236}">
                <a16:creationId xmlns:a16="http://schemas.microsoft.com/office/drawing/2014/main" id="{033EB7EC-C158-4E84-B4E8-2ED8CFA4F6AB}"/>
              </a:ext>
            </a:extLst>
          </p:cNvPr>
          <p:cNvSpPr txBox="1"/>
          <p:nvPr/>
        </p:nvSpPr>
        <p:spPr>
          <a:xfrm>
            <a:off x="5369819" y="5960096"/>
            <a:ext cx="7456602" cy="369332"/>
          </a:xfrm>
          <a:prstGeom prst="rect">
            <a:avLst/>
          </a:prstGeom>
          <a:noFill/>
        </p:spPr>
        <p:txBody>
          <a:bodyPr wrap="square" rtlCol="0">
            <a:spAutoFit/>
          </a:bodyPr>
          <a:lstStyle/>
          <a:p>
            <a:r>
              <a:rPr lang="en-IN" dirty="0">
                <a:hlinkClick r:id="rId3"/>
              </a:rPr>
              <a:t>https://ieeexplore.ieee.org/stamp/stamp.jsp?tp=&amp;arnumber=9151144</a:t>
            </a:r>
            <a:endParaRPr lang="en-IN" dirty="0"/>
          </a:p>
        </p:txBody>
      </p:sp>
      <p:sp>
        <p:nvSpPr>
          <p:cNvPr id="6" name="TextBox 5">
            <a:extLst>
              <a:ext uri="{FF2B5EF4-FFF2-40B4-BE49-F238E27FC236}">
                <a16:creationId xmlns:a16="http://schemas.microsoft.com/office/drawing/2014/main" id="{BC4A9CFE-D939-46BE-9557-21921F81F18D}"/>
              </a:ext>
            </a:extLst>
          </p:cNvPr>
          <p:cNvSpPr txBox="1"/>
          <p:nvPr/>
        </p:nvSpPr>
        <p:spPr>
          <a:xfrm>
            <a:off x="1036949" y="3153266"/>
            <a:ext cx="10718276" cy="1354217"/>
          </a:xfrm>
          <a:prstGeom prst="rect">
            <a:avLst/>
          </a:prstGeom>
          <a:noFill/>
        </p:spPr>
        <p:txBody>
          <a:bodyPr wrap="square" rtlCol="0">
            <a:spAutoFit/>
          </a:bodyPr>
          <a:lstStyle/>
          <a:p>
            <a:r>
              <a:rPr lang="en-IN" sz="2800" dirty="0"/>
              <a:t>Overview</a:t>
            </a:r>
          </a:p>
          <a:p>
            <a:r>
              <a:rPr lang="en-IN" dirty="0"/>
              <a:t>            1] Trends in OCR through the world by different researchers and their findings</a:t>
            </a:r>
          </a:p>
          <a:p>
            <a:r>
              <a:rPr lang="en-IN" dirty="0"/>
              <a:t>             2] model training for </a:t>
            </a:r>
            <a:r>
              <a:rPr lang="en-IN" sz="1800" b="0" i="0" u="none" strike="noStrike" baseline="0" dirty="0">
                <a:solidFill>
                  <a:srgbClr val="333333"/>
                </a:solidFill>
                <a:latin typeface="FormataOTFMdIt"/>
              </a:rPr>
              <a:t>STRUCTURAL PATTERN RECOGNITION</a:t>
            </a:r>
          </a:p>
          <a:p>
            <a:r>
              <a:rPr lang="en-IN" dirty="0">
                <a:solidFill>
                  <a:srgbClr val="333333"/>
                </a:solidFill>
                <a:latin typeface="FormataOTFMdIt"/>
              </a:rPr>
              <a:t>             3] preserve about to extinct languages using structural recognition</a:t>
            </a:r>
            <a:endParaRPr lang="en-IN" dirty="0"/>
          </a:p>
        </p:txBody>
      </p:sp>
    </p:spTree>
    <p:extLst>
      <p:ext uri="{BB962C8B-B14F-4D97-AF65-F5344CB8AC3E}">
        <p14:creationId xmlns:p14="http://schemas.microsoft.com/office/powerpoint/2010/main" val="2948800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AF96-D8A2-44A5-BD9A-0B26CF7B974D}"/>
              </a:ext>
            </a:extLst>
          </p:cNvPr>
          <p:cNvSpPr>
            <a:spLocks noGrp="1"/>
          </p:cNvSpPr>
          <p:nvPr>
            <p:ph type="title" idx="4294967295"/>
          </p:nvPr>
        </p:nvSpPr>
        <p:spPr>
          <a:xfrm>
            <a:off x="233464" y="287338"/>
            <a:ext cx="11958536" cy="523875"/>
          </a:xfrm>
        </p:spPr>
        <p:txBody>
          <a:bodyPr>
            <a:noAutofit/>
          </a:bodyPr>
          <a:lstStyle/>
          <a:p>
            <a:pPr marL="342900" indent="-342900">
              <a:buFont typeface="Courier New" panose="02070309020205020404" pitchFamily="49" charset="0"/>
              <a:buChar char="o"/>
            </a:pPr>
            <a:r>
              <a:rPr lang="en-US" sz="2800" b="0" i="0" u="sng" strike="noStrike" dirty="0">
                <a:solidFill>
                  <a:srgbClr val="000000"/>
                </a:solidFill>
                <a:effectLst/>
                <a:latin typeface="Calibri" panose="020F0502020204030204" pitchFamily="34" charset="0"/>
              </a:rPr>
              <a:t>Optical Character Recognition by Open Source OCR Tool Tesseract</a:t>
            </a:r>
            <a:endParaRPr lang="en-IN" sz="6600" u="sng" dirty="0"/>
          </a:p>
        </p:txBody>
      </p:sp>
      <p:sp>
        <p:nvSpPr>
          <p:cNvPr id="3" name="TextBox 2">
            <a:extLst>
              <a:ext uri="{FF2B5EF4-FFF2-40B4-BE49-F238E27FC236}">
                <a16:creationId xmlns:a16="http://schemas.microsoft.com/office/drawing/2014/main" id="{E50E92AF-ECF0-4D97-8D75-849442874372}"/>
              </a:ext>
            </a:extLst>
          </p:cNvPr>
          <p:cNvSpPr txBox="1"/>
          <p:nvPr/>
        </p:nvSpPr>
        <p:spPr>
          <a:xfrm>
            <a:off x="4308050" y="1234867"/>
            <a:ext cx="9636701" cy="1200329"/>
          </a:xfrm>
          <a:prstGeom prst="rect">
            <a:avLst/>
          </a:prstGeom>
          <a:noFill/>
        </p:spPr>
        <p:txBody>
          <a:bodyPr wrap="square" rtlCol="0">
            <a:spAutoFit/>
          </a:bodyPr>
          <a:lstStyle/>
          <a:p>
            <a:pPr algn="l"/>
            <a:r>
              <a:rPr lang="en-IN" dirty="0"/>
              <a:t> Published </a:t>
            </a:r>
            <a:endParaRPr lang="en-IN" sz="1800" b="0" i="0" u="none" strike="noStrike" baseline="0" dirty="0">
              <a:solidFill>
                <a:srgbClr val="000000"/>
              </a:solidFill>
              <a:latin typeface="Source Sans Pro" panose="020B0604020202020204" pitchFamily="34" charset="0"/>
            </a:endParaRPr>
          </a:p>
          <a:p>
            <a:r>
              <a:rPr lang="en-IN" sz="1800" b="0" i="0" u="none" strike="noStrike" baseline="0" dirty="0">
                <a:solidFill>
                  <a:srgbClr val="000000"/>
                </a:solidFill>
                <a:latin typeface="Source Sans Pro" panose="020B0604020202020204" pitchFamily="34" charset="0"/>
              </a:rPr>
              <a:t> in International Journal of Computer Applications · October 2017</a:t>
            </a:r>
          </a:p>
          <a:p>
            <a:pPr algn="l"/>
            <a:r>
              <a:rPr lang="en-IN" dirty="0">
                <a:solidFill>
                  <a:srgbClr val="000000"/>
                </a:solidFill>
                <a:effectLst/>
                <a:latin typeface="Source Sans Pro" panose="020B0604020202020204" pitchFamily="34" charset="0"/>
              </a:rPr>
              <a:t> By   </a:t>
            </a:r>
            <a:endParaRPr lang="en-IN" sz="1800" b="0" i="0" u="none" strike="noStrike" baseline="0" dirty="0">
              <a:solidFill>
                <a:srgbClr val="000000"/>
              </a:solidFill>
              <a:latin typeface="Source Sans Pro" panose="020B0503030403020204" pitchFamily="34" charset="0"/>
            </a:endParaRPr>
          </a:p>
          <a:p>
            <a:pPr algn="l"/>
            <a:r>
              <a:rPr lang="en-IN" sz="1800" b="0" i="0" u="none" strike="noStrike" baseline="0" dirty="0">
                <a:solidFill>
                  <a:srgbClr val="000000"/>
                </a:solidFill>
                <a:latin typeface="Source Sans Pro" panose="020B0503030403020204" pitchFamily="34" charset="0"/>
              </a:rPr>
              <a:t> Chirag </a:t>
            </a:r>
            <a:r>
              <a:rPr lang="en-IN" sz="1800" b="0" i="0" u="none" strike="noStrike" baseline="0" dirty="0" err="1">
                <a:solidFill>
                  <a:srgbClr val="000000"/>
                </a:solidFill>
                <a:latin typeface="Source Sans Pro" panose="020B0503030403020204" pitchFamily="34" charset="0"/>
              </a:rPr>
              <a:t>Indravadanbhai</a:t>
            </a:r>
            <a:r>
              <a:rPr lang="en-IN" sz="1800" b="0" i="0" u="none" strike="noStrike" baseline="0" dirty="0">
                <a:solidFill>
                  <a:srgbClr val="000000"/>
                </a:solidFill>
                <a:latin typeface="Source Sans Pro" panose="020B0503030403020204" pitchFamily="34" charset="0"/>
              </a:rPr>
              <a:t> Patel </a:t>
            </a:r>
            <a:r>
              <a:rPr lang="en-IN" dirty="0">
                <a:solidFill>
                  <a:srgbClr val="000000"/>
                </a:solidFill>
                <a:latin typeface="Source Sans Pro" panose="020B0604020202020204" pitchFamily="34" charset="0"/>
              </a:rPr>
              <a:t>  and  </a:t>
            </a:r>
            <a:r>
              <a:rPr lang="en-IN" sz="1800" b="0" i="0" u="none" strike="noStrike" baseline="0" dirty="0">
                <a:solidFill>
                  <a:srgbClr val="000000"/>
                </a:solidFill>
                <a:latin typeface="Source Sans Pro" panose="020B0503030403020204" pitchFamily="34" charset="0"/>
              </a:rPr>
              <a:t> Dharmendra Patel </a:t>
            </a:r>
            <a:endParaRPr lang="en-US" sz="1800" b="0" i="0" u="none" strike="noStrike" dirty="0">
              <a:solidFill>
                <a:srgbClr val="000000"/>
              </a:solidFill>
              <a:effectLst/>
              <a:latin typeface="Calibri" panose="020F0502020204030204" pitchFamily="34" charset="0"/>
            </a:endParaRPr>
          </a:p>
        </p:txBody>
      </p:sp>
      <p:sp>
        <p:nvSpPr>
          <p:cNvPr id="4" name="TextBox 3">
            <a:extLst>
              <a:ext uri="{FF2B5EF4-FFF2-40B4-BE49-F238E27FC236}">
                <a16:creationId xmlns:a16="http://schemas.microsoft.com/office/drawing/2014/main" id="{033EB7EC-C158-4E84-B4E8-2ED8CFA4F6AB}"/>
              </a:ext>
            </a:extLst>
          </p:cNvPr>
          <p:cNvSpPr txBox="1"/>
          <p:nvPr/>
        </p:nvSpPr>
        <p:spPr>
          <a:xfrm>
            <a:off x="2033364" y="5831414"/>
            <a:ext cx="10158636" cy="461665"/>
          </a:xfrm>
          <a:prstGeom prst="rect">
            <a:avLst/>
          </a:prstGeom>
          <a:noFill/>
        </p:spPr>
        <p:txBody>
          <a:bodyPr wrap="square" rtlCol="0">
            <a:spAutoFit/>
          </a:bodyPr>
          <a:lstStyle/>
          <a:p>
            <a:r>
              <a:rPr lang="en-IN" sz="1200" b="0" i="0" u="none" strike="noStrike" dirty="0">
                <a:solidFill>
                  <a:srgbClr val="000000"/>
                </a:solidFill>
                <a:effectLst/>
                <a:latin typeface="Calibri" panose="020F0502020204030204" pitchFamily="34" charset="0"/>
                <a:hlinkClick r:id="rId3"/>
              </a:rPr>
              <a:t>https://www.researchgate.net/publication/235956427_Optical_Character_Recognition_by_Open_source_OCR_Tool_Tesseract_A_Case_Study/link/00463516fa43a64739000000/download</a:t>
            </a:r>
            <a:r>
              <a:rPr lang="en-IN" sz="1200" dirty="0">
                <a:hlinkClick r:id="rId3"/>
              </a:rPr>
              <a:t> </a:t>
            </a:r>
            <a:endParaRPr lang="en-IN" sz="1200" dirty="0"/>
          </a:p>
        </p:txBody>
      </p:sp>
      <p:sp>
        <p:nvSpPr>
          <p:cNvPr id="6" name="TextBox 5">
            <a:extLst>
              <a:ext uri="{FF2B5EF4-FFF2-40B4-BE49-F238E27FC236}">
                <a16:creationId xmlns:a16="http://schemas.microsoft.com/office/drawing/2014/main" id="{BC4A9CFE-D939-46BE-9557-21921F81F18D}"/>
              </a:ext>
            </a:extLst>
          </p:cNvPr>
          <p:cNvSpPr txBox="1"/>
          <p:nvPr/>
        </p:nvSpPr>
        <p:spPr>
          <a:xfrm>
            <a:off x="1649691" y="2615925"/>
            <a:ext cx="10718276" cy="1077218"/>
          </a:xfrm>
          <a:prstGeom prst="rect">
            <a:avLst/>
          </a:prstGeom>
          <a:noFill/>
        </p:spPr>
        <p:txBody>
          <a:bodyPr wrap="square" rtlCol="0">
            <a:spAutoFit/>
          </a:bodyPr>
          <a:lstStyle/>
          <a:p>
            <a:r>
              <a:rPr lang="en-IN" sz="2800" dirty="0"/>
              <a:t>Overview</a:t>
            </a:r>
          </a:p>
          <a:p>
            <a:r>
              <a:rPr lang="en-IN" dirty="0"/>
              <a:t>            1]  history and architecture of open source Library “</a:t>
            </a:r>
            <a:r>
              <a:rPr lang="en-IN" sz="1600" i="0" u="none" strike="noStrike" baseline="0" dirty="0">
                <a:solidFill>
                  <a:srgbClr val="000000"/>
                </a:solidFill>
                <a:latin typeface="Times New Roman" panose="02020603050405020304" pitchFamily="18" charset="0"/>
              </a:rPr>
              <a:t>TESSERACT” </a:t>
            </a:r>
            <a:endParaRPr lang="en-IN" dirty="0"/>
          </a:p>
          <a:p>
            <a:r>
              <a:rPr lang="en-IN" dirty="0"/>
              <a:t>             2]</a:t>
            </a:r>
            <a:r>
              <a:rPr lang="en-IN" dirty="0">
                <a:solidFill>
                  <a:srgbClr val="333333"/>
                </a:solidFill>
                <a:latin typeface="FormataOTFMdIt"/>
              </a:rPr>
              <a:t> working and algorithms behind tesseract </a:t>
            </a:r>
            <a:endParaRPr lang="en-IN" dirty="0"/>
          </a:p>
        </p:txBody>
      </p:sp>
    </p:spTree>
    <p:extLst>
      <p:ext uri="{BB962C8B-B14F-4D97-AF65-F5344CB8AC3E}">
        <p14:creationId xmlns:p14="http://schemas.microsoft.com/office/powerpoint/2010/main" val="8602219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509</TotalTime>
  <Words>1059</Words>
  <Application>Microsoft Office PowerPoint</Application>
  <PresentationFormat>Widescreen</PresentationFormat>
  <Paragraphs>147</Paragraphs>
  <Slides>24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Arial</vt:lpstr>
      <vt:lpstr>Calibri</vt:lpstr>
      <vt:lpstr>Calibri Light</vt:lpstr>
      <vt:lpstr>Consolas</vt:lpstr>
      <vt:lpstr>Courier New</vt:lpstr>
      <vt:lpstr>FormataOTFMdIt</vt:lpstr>
      <vt:lpstr>Roboto</vt:lpstr>
      <vt:lpstr>Source Sans Pro</vt:lpstr>
      <vt:lpstr>Times New Roman</vt:lpstr>
      <vt:lpstr>Wingdings</vt:lpstr>
      <vt:lpstr>Retrospect</vt:lpstr>
      <vt:lpstr>Document Image Analysis Using OCR</vt:lpstr>
      <vt:lpstr>PowerPoint Presentation</vt:lpstr>
      <vt:lpstr>Introduction And  Motivation</vt:lpstr>
      <vt:lpstr>Problem-Statement</vt:lpstr>
      <vt:lpstr>PowerPoint Presentation</vt:lpstr>
      <vt:lpstr>Literature Review</vt:lpstr>
      <vt:lpstr>PowerPoint Presentation</vt:lpstr>
      <vt:lpstr>      Handwritten Optical Character Recognition (OCR):                                                            A Comprehensive Systematic Literature Review (SLR) </vt:lpstr>
      <vt:lpstr>Optical Character Recognition by Open Source OCR Tool Tesseract</vt:lpstr>
      <vt:lpstr>An Overview of the Tesseract OCR Engine                                                           </vt:lpstr>
      <vt:lpstr>PowerPoint Presentation</vt:lpstr>
      <vt:lpstr>Text Recognition and Medicine Identification by Visually Impaired People </vt:lpstr>
      <vt:lpstr>Methodology  </vt:lpstr>
      <vt:lpstr>Perform Image Enhancing and apply OCR techniques To retrieve text from Image</vt:lpstr>
      <vt:lpstr>Classify the image Using NLP on Extracted Text into documents like certificates, ID (Driving license,                AADHAR  Card, PAN Card) </vt:lpstr>
      <vt:lpstr>Gather all the Useful information From text and serve it as JSON</vt:lpstr>
      <vt:lpstr>Maintain a Database for Future use</vt:lpstr>
      <vt:lpstr>PowerPoint Presentation</vt:lpstr>
      <vt:lpstr>PowerPoint Presentation</vt:lpstr>
      <vt:lpstr>Scope for Social Problem Solution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dc:title>
  <dc:creator>rahul agrawal</dc:creator>
  <cp:lastModifiedBy>rahul agrawal</cp:lastModifiedBy>
  <cp:revision>23</cp:revision>
  <dcterms:created xsi:type="dcterms:W3CDTF">2021-08-31T11:44:44Z</dcterms:created>
  <dcterms:modified xsi:type="dcterms:W3CDTF">2021-11-22T15:14:08Z</dcterms:modified>
</cp:coreProperties>
</file>